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9"/>
  </p:notesMasterIdLst>
  <p:sldIdLst>
    <p:sldId id="262" r:id="rId2"/>
    <p:sldId id="265" r:id="rId3"/>
    <p:sldId id="257" r:id="rId4"/>
    <p:sldId id="333" r:id="rId5"/>
    <p:sldId id="334" r:id="rId6"/>
    <p:sldId id="335" r:id="rId7"/>
    <p:sldId id="336" r:id="rId8"/>
    <p:sldId id="337" r:id="rId9"/>
    <p:sldId id="268" r:id="rId10"/>
    <p:sldId id="275" r:id="rId11"/>
    <p:sldId id="293" r:id="rId12"/>
    <p:sldId id="294" r:id="rId13"/>
    <p:sldId id="310" r:id="rId14"/>
    <p:sldId id="332" r:id="rId15"/>
    <p:sldId id="278" r:id="rId16"/>
    <p:sldId id="313" r:id="rId17"/>
    <p:sldId id="296" r:id="rId18"/>
    <p:sldId id="282" r:id="rId19"/>
    <p:sldId id="297" r:id="rId20"/>
    <p:sldId id="350" r:id="rId21"/>
    <p:sldId id="314" r:id="rId22"/>
    <p:sldId id="299" r:id="rId23"/>
    <p:sldId id="284" r:id="rId24"/>
    <p:sldId id="315" r:id="rId25"/>
    <p:sldId id="298" r:id="rId26"/>
    <p:sldId id="319" r:id="rId27"/>
    <p:sldId id="329" r:id="rId28"/>
    <p:sldId id="330" r:id="rId29"/>
    <p:sldId id="331" r:id="rId30"/>
    <p:sldId id="320" r:id="rId31"/>
    <p:sldId id="342" r:id="rId32"/>
    <p:sldId id="352" r:id="rId33"/>
    <p:sldId id="322" r:id="rId34"/>
    <p:sldId id="321" r:id="rId35"/>
    <p:sldId id="344" r:id="rId36"/>
    <p:sldId id="345" r:id="rId37"/>
    <p:sldId id="346" r:id="rId38"/>
    <p:sldId id="317" r:id="rId39"/>
    <p:sldId id="338" r:id="rId40"/>
    <p:sldId id="347" r:id="rId41"/>
    <p:sldId id="341" r:id="rId42"/>
    <p:sldId id="353" r:id="rId43"/>
    <p:sldId id="302" r:id="rId44"/>
    <p:sldId id="348" r:id="rId45"/>
    <p:sldId id="349" r:id="rId46"/>
    <p:sldId id="351" r:id="rId47"/>
    <p:sldId id="287" r:id="rId48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9624" autoAdjust="0"/>
  </p:normalViewPr>
  <p:slideViewPr>
    <p:cSldViewPr>
      <p:cViewPr>
        <p:scale>
          <a:sx n="80" d="100"/>
          <a:sy n="80" d="100"/>
        </p:scale>
        <p:origin x="-852" y="-3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48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13E4BD-AD39-45B2-AD23-DBC9AA788759}" type="doc">
      <dgm:prSet loTypeId="urn:microsoft.com/office/officeart/2005/8/layout/hList9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pl-PL"/>
        </a:p>
      </dgm:t>
    </dgm:pt>
    <dgm:pt modelId="{729F33AF-DA4A-4782-8E7D-5E2438471F4B}">
      <dgm:prSet phldrT="[Tekst]" custT="1"/>
      <dgm:spPr>
        <a:xfrm>
          <a:off x="1563" y="31797"/>
          <a:ext cx="1666688" cy="1666688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3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Typ A</a:t>
          </a:r>
          <a:endParaRPr lang="pl-PL" sz="3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D5F95DC-5CB1-44E5-A13B-32D240C15CFF}" type="parTrans" cxnId="{EC6705B6-5373-4B86-8EF7-FB3FD7AE3137}">
      <dgm:prSet/>
      <dgm:spPr/>
      <dgm:t>
        <a:bodyPr/>
        <a:lstStyle/>
        <a:p>
          <a:endParaRPr lang="pl-PL" sz="1600"/>
        </a:p>
      </dgm:t>
    </dgm:pt>
    <dgm:pt modelId="{3B59F820-2B31-44B4-93D9-B87164412648}" type="sibTrans" cxnId="{EC6705B6-5373-4B86-8EF7-FB3FD7AE3137}">
      <dgm:prSet/>
      <dgm:spPr/>
      <dgm:t>
        <a:bodyPr/>
        <a:lstStyle/>
        <a:p>
          <a:endParaRPr lang="pl-PL" sz="1600"/>
        </a:p>
      </dgm:t>
    </dgm:pt>
    <dgm:pt modelId="{4F494905-E5EF-4691-A7C5-4B6CFC11D814}">
      <dgm:prSet phldrT="[Tekst]" custT="1"/>
      <dgm:spPr>
        <a:xfrm>
          <a:off x="1334914" y="698473"/>
          <a:ext cx="2500033" cy="1667522"/>
        </a:xfr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wsie dziedzictwa kulturowego</a:t>
          </a:r>
          <a:endParaRPr lang="pl-PL" sz="22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7A20D44-647A-411B-A02A-2CE43FC9772D}" type="parTrans" cxnId="{7ACAE48B-202C-44FF-8237-1B252E142F2C}">
      <dgm:prSet/>
      <dgm:spPr/>
      <dgm:t>
        <a:bodyPr/>
        <a:lstStyle/>
        <a:p>
          <a:endParaRPr lang="pl-PL" sz="1600"/>
        </a:p>
      </dgm:t>
    </dgm:pt>
    <dgm:pt modelId="{3E3ABB06-A02E-4542-8BA2-940246993436}" type="sibTrans" cxnId="{7ACAE48B-202C-44FF-8237-1B252E142F2C}">
      <dgm:prSet/>
      <dgm:spPr/>
      <dgm:t>
        <a:bodyPr/>
        <a:lstStyle/>
        <a:p>
          <a:endParaRPr lang="pl-PL" sz="1600"/>
        </a:p>
      </dgm:t>
    </dgm:pt>
    <dgm:pt modelId="{61D1494F-FFD0-426B-84C9-135439FBACAE}">
      <dgm:prSet phldrT="[Tekst]" custT="1"/>
      <dgm:spPr>
        <a:xfrm>
          <a:off x="1334914" y="2365995"/>
          <a:ext cx="2500033" cy="1667522"/>
        </a:xfr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1800" b="1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Atrakcyjność poprzez obcowanie </a:t>
          </a:r>
          <a:r>
            <a:rPr lang="pl-PL" sz="1800" b="1" dirty="0" smtClean="0">
              <a:solidFill>
                <a:srgbClr val="C00000"/>
              </a:solidFill>
              <a:latin typeface="+mn-lt"/>
              <a:ea typeface="+mn-ea"/>
              <a:cs typeface="+mn-cs"/>
            </a:rPr>
            <a:t>z  zasobami materialnymi o wysokich walorach kulturowych</a:t>
          </a:r>
          <a:endParaRPr lang="pl-PL" sz="1800" b="1" dirty="0">
            <a:solidFill>
              <a:srgbClr val="C00000"/>
            </a:solidFill>
            <a:latin typeface="Calibri"/>
            <a:ea typeface="+mn-ea"/>
            <a:cs typeface="+mn-cs"/>
          </a:endParaRPr>
        </a:p>
      </dgm:t>
    </dgm:pt>
    <dgm:pt modelId="{C6365F73-DE3B-43FD-BDE3-A0E36F099A3A}" type="parTrans" cxnId="{D9B465A1-C533-473D-8542-2B2124238CBB}">
      <dgm:prSet/>
      <dgm:spPr/>
      <dgm:t>
        <a:bodyPr/>
        <a:lstStyle/>
        <a:p>
          <a:endParaRPr lang="pl-PL" sz="1600"/>
        </a:p>
      </dgm:t>
    </dgm:pt>
    <dgm:pt modelId="{0C1CCDE5-3ED2-4681-B958-1EBFEFFFB67C}" type="sibTrans" cxnId="{D9B465A1-C533-473D-8542-2B2124238CBB}">
      <dgm:prSet/>
      <dgm:spPr/>
      <dgm:t>
        <a:bodyPr/>
        <a:lstStyle/>
        <a:p>
          <a:endParaRPr lang="pl-PL" sz="1600"/>
        </a:p>
      </dgm:t>
    </dgm:pt>
    <dgm:pt modelId="{02A19A86-5611-4EB9-A3AF-572E1EEA80B5}">
      <dgm:prSet phldrT="[Tekst]" custT="1"/>
      <dgm:spPr>
        <a:xfrm>
          <a:off x="4168284" y="31797"/>
          <a:ext cx="1666688" cy="1666688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3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Typ B</a:t>
          </a:r>
          <a:endParaRPr lang="pl-PL" sz="3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FAFF7F0-66DF-4314-8E52-8D380F38B0B6}" type="parTrans" cxnId="{DEAC0917-C3B5-4A37-9332-AE81CCCC2468}">
      <dgm:prSet/>
      <dgm:spPr/>
      <dgm:t>
        <a:bodyPr/>
        <a:lstStyle/>
        <a:p>
          <a:endParaRPr lang="pl-PL" sz="1600"/>
        </a:p>
      </dgm:t>
    </dgm:pt>
    <dgm:pt modelId="{6631648A-F91B-4A0A-A6B5-938EFFAF696C}" type="sibTrans" cxnId="{DEAC0917-C3B5-4A37-9332-AE81CCCC2468}">
      <dgm:prSet/>
      <dgm:spPr/>
      <dgm:t>
        <a:bodyPr/>
        <a:lstStyle/>
        <a:p>
          <a:endParaRPr lang="pl-PL" sz="1600"/>
        </a:p>
      </dgm:t>
    </dgm:pt>
    <dgm:pt modelId="{98039C29-4AC5-4636-94B4-64A89BF1ADE9}">
      <dgm:prSet phldrT="[Tekst]" custT="1"/>
      <dgm:spPr>
        <a:xfrm>
          <a:off x="5501635" y="698473"/>
          <a:ext cx="2500033" cy="1667522"/>
        </a:xfr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wsie przeżyć i emocji </a:t>
          </a:r>
          <a:endParaRPr lang="pl-PL" sz="22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0AB6CF9-F9ED-4770-878F-D3574158C192}" type="parTrans" cxnId="{3433D362-8CFC-4523-9FF4-78FBDF56C4DD}">
      <dgm:prSet/>
      <dgm:spPr/>
      <dgm:t>
        <a:bodyPr/>
        <a:lstStyle/>
        <a:p>
          <a:endParaRPr lang="pl-PL" sz="1600"/>
        </a:p>
      </dgm:t>
    </dgm:pt>
    <dgm:pt modelId="{4A5A1193-9872-4B3B-AE2F-25F3655BB97F}" type="sibTrans" cxnId="{3433D362-8CFC-4523-9FF4-78FBDF56C4DD}">
      <dgm:prSet/>
      <dgm:spPr/>
      <dgm:t>
        <a:bodyPr/>
        <a:lstStyle/>
        <a:p>
          <a:endParaRPr lang="pl-PL" sz="1600"/>
        </a:p>
      </dgm:t>
    </dgm:pt>
    <dgm:pt modelId="{D4D2D5D0-80F9-46FA-A4C9-E3E532073391}">
      <dgm:prSet phldrT="[Tekst]" custT="1"/>
      <dgm:spPr>
        <a:xfrm>
          <a:off x="5501635" y="2365995"/>
          <a:ext cx="2500033" cy="1667522"/>
        </a:xfr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800" b="1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Atrakcyjność poprzez doświadczanie wiejskości </a:t>
          </a:r>
        </a:p>
        <a:p>
          <a:r>
            <a:rPr lang="pl-PL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(mniejsze walory zasobów materialnych)</a:t>
          </a:r>
          <a:endParaRPr lang="pl-PL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9ECA54D-1FB7-4C6E-8519-37F0709D4F63}" type="parTrans" cxnId="{7D3BCADE-84DA-4FA2-9EF2-9BC6967BF007}">
      <dgm:prSet/>
      <dgm:spPr/>
      <dgm:t>
        <a:bodyPr/>
        <a:lstStyle/>
        <a:p>
          <a:endParaRPr lang="pl-PL" sz="1600"/>
        </a:p>
      </dgm:t>
    </dgm:pt>
    <dgm:pt modelId="{35A0978B-E05E-4293-86D9-8FF7B7FE2BAA}" type="sibTrans" cxnId="{7D3BCADE-84DA-4FA2-9EF2-9BC6967BF007}">
      <dgm:prSet/>
      <dgm:spPr/>
      <dgm:t>
        <a:bodyPr/>
        <a:lstStyle/>
        <a:p>
          <a:endParaRPr lang="pl-PL" sz="1600"/>
        </a:p>
      </dgm:t>
    </dgm:pt>
    <dgm:pt modelId="{842DF32D-E875-4831-8104-7CF1ABC9C968}" type="pres">
      <dgm:prSet presAssocID="{B213E4BD-AD39-45B2-AD23-DBC9AA788759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179B0B3D-9EB7-419E-86C8-B8B9BBF6D951}" type="pres">
      <dgm:prSet presAssocID="{729F33AF-DA4A-4782-8E7D-5E2438471F4B}" presName="posSpace" presStyleCnt="0"/>
      <dgm:spPr/>
    </dgm:pt>
    <dgm:pt modelId="{102F9DF3-1631-49B8-B394-762D69CA3387}" type="pres">
      <dgm:prSet presAssocID="{729F33AF-DA4A-4782-8E7D-5E2438471F4B}" presName="vertFlow" presStyleCnt="0"/>
      <dgm:spPr/>
    </dgm:pt>
    <dgm:pt modelId="{E530FE81-7377-45BF-88D8-867D7260F9D6}" type="pres">
      <dgm:prSet presAssocID="{729F33AF-DA4A-4782-8E7D-5E2438471F4B}" presName="topSpace" presStyleCnt="0"/>
      <dgm:spPr/>
    </dgm:pt>
    <dgm:pt modelId="{022E17A7-DCF7-4727-B5BD-79DE6AFF97AB}" type="pres">
      <dgm:prSet presAssocID="{729F33AF-DA4A-4782-8E7D-5E2438471F4B}" presName="firstComp" presStyleCnt="0"/>
      <dgm:spPr/>
    </dgm:pt>
    <dgm:pt modelId="{050B52E3-EACB-4B0B-8A60-1BE9F7196BE6}" type="pres">
      <dgm:prSet presAssocID="{729F33AF-DA4A-4782-8E7D-5E2438471F4B}" presName="firstChild" presStyleLbl="bgAccFollowNode1" presStyleIdx="0" presStyleCnt="4" custScaleX="105131"/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4A8B0C5E-940B-4133-87A7-D9BC229E2D04}" type="pres">
      <dgm:prSet presAssocID="{729F33AF-DA4A-4782-8E7D-5E2438471F4B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0AA4B0E-585A-4118-9392-5AE40397761D}" type="pres">
      <dgm:prSet presAssocID="{61D1494F-FFD0-426B-84C9-135439FBACAE}" presName="comp" presStyleCnt="0"/>
      <dgm:spPr/>
    </dgm:pt>
    <dgm:pt modelId="{8F35F745-65C1-47AF-9CF0-C406129ED6D2}" type="pres">
      <dgm:prSet presAssocID="{61D1494F-FFD0-426B-84C9-135439FBACAE}" presName="child" presStyleLbl="bgAccFollowNode1" presStyleIdx="1" presStyleCnt="4" custScaleX="108094" custLinFactNeighborX="-110" custLinFactNeighborY="2244"/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32B0F133-D08A-4687-A545-3C088837D6BB}" type="pres">
      <dgm:prSet presAssocID="{61D1494F-FFD0-426B-84C9-135439FBACAE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395E994-5336-4599-9E38-34EA498A8D1E}" type="pres">
      <dgm:prSet presAssocID="{729F33AF-DA4A-4782-8E7D-5E2438471F4B}" presName="negSpace" presStyleCnt="0"/>
      <dgm:spPr/>
    </dgm:pt>
    <dgm:pt modelId="{288D3031-01A6-4F33-9577-3F9AD58BDCCF}" type="pres">
      <dgm:prSet presAssocID="{729F33AF-DA4A-4782-8E7D-5E2438471F4B}" presName="circle" presStyleLbl="node1" presStyleIdx="0" presStyleCnt="2" custScaleX="91102" custScaleY="82204" custLinFactNeighborX="-14481" custLinFactNeighborY="4375"/>
      <dgm:spPr>
        <a:prstGeom prst="ellipse">
          <a:avLst/>
        </a:prstGeom>
      </dgm:spPr>
      <dgm:t>
        <a:bodyPr/>
        <a:lstStyle/>
        <a:p>
          <a:endParaRPr lang="pl-PL"/>
        </a:p>
      </dgm:t>
    </dgm:pt>
    <dgm:pt modelId="{5227AB7B-F14C-489B-9945-6976988C332D}" type="pres">
      <dgm:prSet presAssocID="{3B59F820-2B31-44B4-93D9-B87164412648}" presName="transSpace" presStyleCnt="0"/>
      <dgm:spPr/>
    </dgm:pt>
    <dgm:pt modelId="{673E9B9B-EE62-4655-944E-5488BF32075A}" type="pres">
      <dgm:prSet presAssocID="{02A19A86-5611-4EB9-A3AF-572E1EEA80B5}" presName="posSpace" presStyleCnt="0"/>
      <dgm:spPr/>
    </dgm:pt>
    <dgm:pt modelId="{DD08ADF1-C266-4107-9872-641DED7C92E0}" type="pres">
      <dgm:prSet presAssocID="{02A19A86-5611-4EB9-A3AF-572E1EEA80B5}" presName="vertFlow" presStyleCnt="0"/>
      <dgm:spPr/>
    </dgm:pt>
    <dgm:pt modelId="{DB1A237E-0042-40A4-9522-BCDA00735D39}" type="pres">
      <dgm:prSet presAssocID="{02A19A86-5611-4EB9-A3AF-572E1EEA80B5}" presName="topSpace" presStyleCnt="0"/>
      <dgm:spPr/>
    </dgm:pt>
    <dgm:pt modelId="{AB807300-984D-45D4-BA5E-A5DED25CB51D}" type="pres">
      <dgm:prSet presAssocID="{02A19A86-5611-4EB9-A3AF-572E1EEA80B5}" presName="firstComp" presStyleCnt="0"/>
      <dgm:spPr/>
    </dgm:pt>
    <dgm:pt modelId="{A7ABE5B0-7FCE-4B7B-B61A-A59CD946725B}" type="pres">
      <dgm:prSet presAssocID="{02A19A86-5611-4EB9-A3AF-572E1EEA80B5}" presName="firstChild" presStyleLbl="bgAccFollowNode1" presStyleIdx="2" presStyleCnt="4" custScaleX="108517"/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9D37D573-E825-42B7-8A7E-CF52BD4B93CA}" type="pres">
      <dgm:prSet presAssocID="{02A19A86-5611-4EB9-A3AF-572E1EEA80B5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447AF1B-465A-43FA-BBEE-E607E7B06987}" type="pres">
      <dgm:prSet presAssocID="{D4D2D5D0-80F9-46FA-A4C9-E3E532073391}" presName="comp" presStyleCnt="0"/>
      <dgm:spPr/>
    </dgm:pt>
    <dgm:pt modelId="{8EA1AC75-2CF5-4522-B398-2DDDDC58A9D8}" type="pres">
      <dgm:prSet presAssocID="{D4D2D5D0-80F9-46FA-A4C9-E3E532073391}" presName="child" presStyleLbl="bgAccFollowNode1" presStyleIdx="3" presStyleCnt="4" custScaleX="108569"/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A0A7CD6E-CDC1-44E5-A150-D70890BEDA6F}" type="pres">
      <dgm:prSet presAssocID="{D4D2D5D0-80F9-46FA-A4C9-E3E532073391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422952C-4973-45A3-ABC2-400C275BC650}" type="pres">
      <dgm:prSet presAssocID="{02A19A86-5611-4EB9-A3AF-572E1EEA80B5}" presName="negSpace" presStyleCnt="0"/>
      <dgm:spPr/>
    </dgm:pt>
    <dgm:pt modelId="{A2D1C80E-9179-4851-81E0-21F4EA9252D9}" type="pres">
      <dgm:prSet presAssocID="{02A19A86-5611-4EB9-A3AF-572E1EEA80B5}" presName="circle" presStyleLbl="node1" presStyleIdx="1" presStyleCnt="2" custScaleX="82203" custScaleY="73306" custLinFactNeighborX="-9865" custLinFactNeighborY="4375"/>
      <dgm:spPr>
        <a:prstGeom prst="ellipse">
          <a:avLst/>
        </a:prstGeom>
      </dgm:spPr>
      <dgm:t>
        <a:bodyPr/>
        <a:lstStyle/>
        <a:p>
          <a:endParaRPr lang="pl-PL"/>
        </a:p>
      </dgm:t>
    </dgm:pt>
  </dgm:ptLst>
  <dgm:cxnLst>
    <dgm:cxn modelId="{7D3BCADE-84DA-4FA2-9EF2-9BC6967BF007}" srcId="{02A19A86-5611-4EB9-A3AF-572E1EEA80B5}" destId="{D4D2D5D0-80F9-46FA-A4C9-E3E532073391}" srcOrd="1" destOrd="0" parTransId="{F9ECA54D-1FB7-4C6E-8519-37F0709D4F63}" sibTransId="{35A0978B-E05E-4293-86D9-8FF7B7FE2BAA}"/>
    <dgm:cxn modelId="{8B7687C9-5307-4224-8F35-31192E2F3747}" type="presOf" srcId="{B213E4BD-AD39-45B2-AD23-DBC9AA788759}" destId="{842DF32D-E875-4831-8104-7CF1ABC9C968}" srcOrd="0" destOrd="0" presId="urn:microsoft.com/office/officeart/2005/8/layout/hList9"/>
    <dgm:cxn modelId="{3C868352-D50E-4AB5-8B00-4B3D25A025C3}" type="presOf" srcId="{729F33AF-DA4A-4782-8E7D-5E2438471F4B}" destId="{288D3031-01A6-4F33-9577-3F9AD58BDCCF}" srcOrd="0" destOrd="0" presId="urn:microsoft.com/office/officeart/2005/8/layout/hList9"/>
    <dgm:cxn modelId="{9D697B8D-46A6-40AE-84AA-A8ED826EF03E}" type="presOf" srcId="{02A19A86-5611-4EB9-A3AF-572E1EEA80B5}" destId="{A2D1C80E-9179-4851-81E0-21F4EA9252D9}" srcOrd="0" destOrd="0" presId="urn:microsoft.com/office/officeart/2005/8/layout/hList9"/>
    <dgm:cxn modelId="{7ACAE48B-202C-44FF-8237-1B252E142F2C}" srcId="{729F33AF-DA4A-4782-8E7D-5E2438471F4B}" destId="{4F494905-E5EF-4691-A7C5-4B6CFC11D814}" srcOrd="0" destOrd="0" parTransId="{C7A20D44-647A-411B-A02A-2CE43FC9772D}" sibTransId="{3E3ABB06-A02E-4542-8BA2-940246993436}"/>
    <dgm:cxn modelId="{18033E01-EAF8-4494-A791-F63CC4E8FF09}" type="presOf" srcId="{D4D2D5D0-80F9-46FA-A4C9-E3E532073391}" destId="{A0A7CD6E-CDC1-44E5-A150-D70890BEDA6F}" srcOrd="1" destOrd="0" presId="urn:microsoft.com/office/officeart/2005/8/layout/hList9"/>
    <dgm:cxn modelId="{D9B465A1-C533-473D-8542-2B2124238CBB}" srcId="{729F33AF-DA4A-4782-8E7D-5E2438471F4B}" destId="{61D1494F-FFD0-426B-84C9-135439FBACAE}" srcOrd="1" destOrd="0" parTransId="{C6365F73-DE3B-43FD-BDE3-A0E36F099A3A}" sibTransId="{0C1CCDE5-3ED2-4681-B958-1EBFEFFFB67C}"/>
    <dgm:cxn modelId="{0F7F9B3B-A710-4A63-ABAC-BB7E9D130D1E}" type="presOf" srcId="{4F494905-E5EF-4691-A7C5-4B6CFC11D814}" destId="{050B52E3-EACB-4B0B-8A60-1BE9F7196BE6}" srcOrd="0" destOrd="0" presId="urn:microsoft.com/office/officeart/2005/8/layout/hList9"/>
    <dgm:cxn modelId="{DEAC0917-C3B5-4A37-9332-AE81CCCC2468}" srcId="{B213E4BD-AD39-45B2-AD23-DBC9AA788759}" destId="{02A19A86-5611-4EB9-A3AF-572E1EEA80B5}" srcOrd="1" destOrd="0" parTransId="{9FAFF7F0-66DF-4314-8E52-8D380F38B0B6}" sibTransId="{6631648A-F91B-4A0A-A6B5-938EFFAF696C}"/>
    <dgm:cxn modelId="{ADDAF8CB-E3AE-4E26-9D8B-8DD86B919476}" type="presOf" srcId="{98039C29-4AC5-4636-94B4-64A89BF1ADE9}" destId="{9D37D573-E825-42B7-8A7E-CF52BD4B93CA}" srcOrd="1" destOrd="0" presId="urn:microsoft.com/office/officeart/2005/8/layout/hList9"/>
    <dgm:cxn modelId="{9302EDCF-930F-4363-ACE4-B4D43E69F7EF}" type="presOf" srcId="{4F494905-E5EF-4691-A7C5-4B6CFC11D814}" destId="{4A8B0C5E-940B-4133-87A7-D9BC229E2D04}" srcOrd="1" destOrd="0" presId="urn:microsoft.com/office/officeart/2005/8/layout/hList9"/>
    <dgm:cxn modelId="{D2CA74EB-FD35-4FA7-832F-3CC95F626A9B}" type="presOf" srcId="{D4D2D5D0-80F9-46FA-A4C9-E3E532073391}" destId="{8EA1AC75-2CF5-4522-B398-2DDDDC58A9D8}" srcOrd="0" destOrd="0" presId="urn:microsoft.com/office/officeart/2005/8/layout/hList9"/>
    <dgm:cxn modelId="{3D5F6F2B-3916-4D60-9B97-65AEC8900DB8}" type="presOf" srcId="{98039C29-4AC5-4636-94B4-64A89BF1ADE9}" destId="{A7ABE5B0-7FCE-4B7B-B61A-A59CD946725B}" srcOrd="0" destOrd="0" presId="urn:microsoft.com/office/officeart/2005/8/layout/hList9"/>
    <dgm:cxn modelId="{EC6705B6-5373-4B86-8EF7-FB3FD7AE3137}" srcId="{B213E4BD-AD39-45B2-AD23-DBC9AA788759}" destId="{729F33AF-DA4A-4782-8E7D-5E2438471F4B}" srcOrd="0" destOrd="0" parTransId="{3D5F95DC-5CB1-44E5-A13B-32D240C15CFF}" sibTransId="{3B59F820-2B31-44B4-93D9-B87164412648}"/>
    <dgm:cxn modelId="{3433D362-8CFC-4523-9FF4-78FBDF56C4DD}" srcId="{02A19A86-5611-4EB9-A3AF-572E1EEA80B5}" destId="{98039C29-4AC5-4636-94B4-64A89BF1ADE9}" srcOrd="0" destOrd="0" parTransId="{90AB6CF9-F9ED-4770-878F-D3574158C192}" sibTransId="{4A5A1193-9872-4B3B-AE2F-25F3655BB97F}"/>
    <dgm:cxn modelId="{AC1C02D7-B3A8-488D-8C58-95F06BB363DE}" type="presOf" srcId="{61D1494F-FFD0-426B-84C9-135439FBACAE}" destId="{32B0F133-D08A-4687-A545-3C088837D6BB}" srcOrd="1" destOrd="0" presId="urn:microsoft.com/office/officeart/2005/8/layout/hList9"/>
    <dgm:cxn modelId="{7DD576AB-3EF8-4A84-B209-EF45043E0309}" type="presOf" srcId="{61D1494F-FFD0-426B-84C9-135439FBACAE}" destId="{8F35F745-65C1-47AF-9CF0-C406129ED6D2}" srcOrd="0" destOrd="0" presId="urn:microsoft.com/office/officeart/2005/8/layout/hList9"/>
    <dgm:cxn modelId="{63767262-69E1-4F3F-9A89-8C304EC9745D}" type="presParOf" srcId="{842DF32D-E875-4831-8104-7CF1ABC9C968}" destId="{179B0B3D-9EB7-419E-86C8-B8B9BBF6D951}" srcOrd="0" destOrd="0" presId="urn:microsoft.com/office/officeart/2005/8/layout/hList9"/>
    <dgm:cxn modelId="{5A1DE755-F90D-4A5C-9D4F-9846C844E349}" type="presParOf" srcId="{842DF32D-E875-4831-8104-7CF1ABC9C968}" destId="{102F9DF3-1631-49B8-B394-762D69CA3387}" srcOrd="1" destOrd="0" presId="urn:microsoft.com/office/officeart/2005/8/layout/hList9"/>
    <dgm:cxn modelId="{0DC70161-B3DC-4CC4-A96D-DFF1E9698AF6}" type="presParOf" srcId="{102F9DF3-1631-49B8-B394-762D69CA3387}" destId="{E530FE81-7377-45BF-88D8-867D7260F9D6}" srcOrd="0" destOrd="0" presId="urn:microsoft.com/office/officeart/2005/8/layout/hList9"/>
    <dgm:cxn modelId="{77EEBDED-D068-4E32-8D10-7B7FEFAC23E2}" type="presParOf" srcId="{102F9DF3-1631-49B8-B394-762D69CA3387}" destId="{022E17A7-DCF7-4727-B5BD-79DE6AFF97AB}" srcOrd="1" destOrd="0" presId="urn:microsoft.com/office/officeart/2005/8/layout/hList9"/>
    <dgm:cxn modelId="{F1E09ACB-9B00-488C-AF99-8510BEAC153E}" type="presParOf" srcId="{022E17A7-DCF7-4727-B5BD-79DE6AFF97AB}" destId="{050B52E3-EACB-4B0B-8A60-1BE9F7196BE6}" srcOrd="0" destOrd="0" presId="urn:microsoft.com/office/officeart/2005/8/layout/hList9"/>
    <dgm:cxn modelId="{CC8C1F19-01A9-4437-A8C4-0FB15C1905F7}" type="presParOf" srcId="{022E17A7-DCF7-4727-B5BD-79DE6AFF97AB}" destId="{4A8B0C5E-940B-4133-87A7-D9BC229E2D04}" srcOrd="1" destOrd="0" presId="urn:microsoft.com/office/officeart/2005/8/layout/hList9"/>
    <dgm:cxn modelId="{8A4DA288-88E2-4DF7-8A2C-867D85642AAB}" type="presParOf" srcId="{102F9DF3-1631-49B8-B394-762D69CA3387}" destId="{20AA4B0E-585A-4118-9392-5AE40397761D}" srcOrd="2" destOrd="0" presId="urn:microsoft.com/office/officeart/2005/8/layout/hList9"/>
    <dgm:cxn modelId="{883ED313-C393-445F-81D6-4ABDB660A48D}" type="presParOf" srcId="{20AA4B0E-585A-4118-9392-5AE40397761D}" destId="{8F35F745-65C1-47AF-9CF0-C406129ED6D2}" srcOrd="0" destOrd="0" presId="urn:microsoft.com/office/officeart/2005/8/layout/hList9"/>
    <dgm:cxn modelId="{60E3AF64-7BFB-4C48-9334-D4F919E12157}" type="presParOf" srcId="{20AA4B0E-585A-4118-9392-5AE40397761D}" destId="{32B0F133-D08A-4687-A545-3C088837D6BB}" srcOrd="1" destOrd="0" presId="urn:microsoft.com/office/officeart/2005/8/layout/hList9"/>
    <dgm:cxn modelId="{927A7B34-E30F-4A6C-BC4B-6BA23C7B450A}" type="presParOf" srcId="{842DF32D-E875-4831-8104-7CF1ABC9C968}" destId="{6395E994-5336-4599-9E38-34EA498A8D1E}" srcOrd="2" destOrd="0" presId="urn:microsoft.com/office/officeart/2005/8/layout/hList9"/>
    <dgm:cxn modelId="{0036F89F-93F7-4A62-AE22-854D84C8979C}" type="presParOf" srcId="{842DF32D-E875-4831-8104-7CF1ABC9C968}" destId="{288D3031-01A6-4F33-9577-3F9AD58BDCCF}" srcOrd="3" destOrd="0" presId="urn:microsoft.com/office/officeart/2005/8/layout/hList9"/>
    <dgm:cxn modelId="{10F7B487-B24E-496E-BE88-FCC464504813}" type="presParOf" srcId="{842DF32D-E875-4831-8104-7CF1ABC9C968}" destId="{5227AB7B-F14C-489B-9945-6976988C332D}" srcOrd="4" destOrd="0" presId="urn:microsoft.com/office/officeart/2005/8/layout/hList9"/>
    <dgm:cxn modelId="{383829EE-D5B7-4B0F-AE8C-950129E9249B}" type="presParOf" srcId="{842DF32D-E875-4831-8104-7CF1ABC9C968}" destId="{673E9B9B-EE62-4655-944E-5488BF32075A}" srcOrd="5" destOrd="0" presId="urn:microsoft.com/office/officeart/2005/8/layout/hList9"/>
    <dgm:cxn modelId="{5D4132FF-D29D-4261-9251-915BE19AFC6B}" type="presParOf" srcId="{842DF32D-E875-4831-8104-7CF1ABC9C968}" destId="{DD08ADF1-C266-4107-9872-641DED7C92E0}" srcOrd="6" destOrd="0" presId="urn:microsoft.com/office/officeart/2005/8/layout/hList9"/>
    <dgm:cxn modelId="{24B7152B-8783-40C4-AEC6-631BCF209153}" type="presParOf" srcId="{DD08ADF1-C266-4107-9872-641DED7C92E0}" destId="{DB1A237E-0042-40A4-9522-BCDA00735D39}" srcOrd="0" destOrd="0" presId="urn:microsoft.com/office/officeart/2005/8/layout/hList9"/>
    <dgm:cxn modelId="{2CB11C6A-9DBD-4234-8743-37494DC75F03}" type="presParOf" srcId="{DD08ADF1-C266-4107-9872-641DED7C92E0}" destId="{AB807300-984D-45D4-BA5E-A5DED25CB51D}" srcOrd="1" destOrd="0" presId="urn:microsoft.com/office/officeart/2005/8/layout/hList9"/>
    <dgm:cxn modelId="{4A8F7717-5168-4286-AE0F-5C0AA721A7FB}" type="presParOf" srcId="{AB807300-984D-45D4-BA5E-A5DED25CB51D}" destId="{A7ABE5B0-7FCE-4B7B-B61A-A59CD946725B}" srcOrd="0" destOrd="0" presId="urn:microsoft.com/office/officeart/2005/8/layout/hList9"/>
    <dgm:cxn modelId="{EC8408A7-5617-47A4-88C7-57522CDBC616}" type="presParOf" srcId="{AB807300-984D-45D4-BA5E-A5DED25CB51D}" destId="{9D37D573-E825-42B7-8A7E-CF52BD4B93CA}" srcOrd="1" destOrd="0" presId="urn:microsoft.com/office/officeart/2005/8/layout/hList9"/>
    <dgm:cxn modelId="{50CE604B-11EF-45B7-93C5-E47BFFB8927D}" type="presParOf" srcId="{DD08ADF1-C266-4107-9872-641DED7C92E0}" destId="{3447AF1B-465A-43FA-BBEE-E607E7B06987}" srcOrd="2" destOrd="0" presId="urn:microsoft.com/office/officeart/2005/8/layout/hList9"/>
    <dgm:cxn modelId="{727714E6-0541-4956-923D-E32307183B35}" type="presParOf" srcId="{3447AF1B-465A-43FA-BBEE-E607E7B06987}" destId="{8EA1AC75-2CF5-4522-B398-2DDDDC58A9D8}" srcOrd="0" destOrd="0" presId="urn:microsoft.com/office/officeart/2005/8/layout/hList9"/>
    <dgm:cxn modelId="{6DF302FD-FBC0-43DC-B303-FE2473D0EF94}" type="presParOf" srcId="{3447AF1B-465A-43FA-BBEE-E607E7B06987}" destId="{A0A7CD6E-CDC1-44E5-A150-D70890BEDA6F}" srcOrd="1" destOrd="0" presId="urn:microsoft.com/office/officeart/2005/8/layout/hList9"/>
    <dgm:cxn modelId="{9474826F-A350-415A-9DE0-668865F6F7C8}" type="presParOf" srcId="{842DF32D-E875-4831-8104-7CF1ABC9C968}" destId="{3422952C-4973-45A3-ABC2-400C275BC650}" srcOrd="7" destOrd="0" presId="urn:microsoft.com/office/officeart/2005/8/layout/hList9"/>
    <dgm:cxn modelId="{759D8122-F456-4B85-982A-CCF5E4AD3B63}" type="presParOf" srcId="{842DF32D-E875-4831-8104-7CF1ABC9C968}" destId="{A2D1C80E-9179-4851-81E0-21F4EA9252D9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60FCD5-CA14-4E15-896B-103ED0703660}" type="doc">
      <dgm:prSet loTypeId="urn:microsoft.com/office/officeart/2005/8/layout/pyramid3" loCatId="pyramid" qsTypeId="urn:microsoft.com/office/officeart/2005/8/quickstyle/simple5" qsCatId="simple" csTypeId="urn:microsoft.com/office/officeart/2005/8/colors/accent1_3" csCatId="accent1" phldr="1"/>
      <dgm:spPr/>
    </dgm:pt>
    <dgm:pt modelId="{1571FC0D-BD6F-4287-AB63-FFFD4B2CD642}">
      <dgm:prSet phldrT="[Tekst]" custT="1"/>
      <dgm:spPr/>
      <dgm:t>
        <a:bodyPr/>
        <a:lstStyle/>
        <a:p>
          <a:r>
            <a:rPr lang="pl-P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rPr>
            <a:t>emocje</a:t>
          </a:r>
        </a:p>
      </dgm:t>
    </dgm:pt>
    <dgm:pt modelId="{8E37CFEB-F218-447F-9CE1-6C4AEC1B1D7E}" type="parTrans" cxnId="{8DC3FFCB-B22E-461E-8566-7031DF9B797F}">
      <dgm:prSet/>
      <dgm:spPr/>
      <dgm:t>
        <a:bodyPr/>
        <a:lstStyle/>
        <a:p>
          <a:endParaRPr lang="pl-PL" sz="1600">
            <a:latin typeface="Calibri" pitchFamily="34" charset="0"/>
            <a:cs typeface="Arial" pitchFamily="34" charset="0"/>
          </a:endParaRPr>
        </a:p>
      </dgm:t>
    </dgm:pt>
    <dgm:pt modelId="{341DF096-65E3-4FD3-A535-1F4C6B3D56D3}" type="sibTrans" cxnId="{8DC3FFCB-B22E-461E-8566-7031DF9B797F}">
      <dgm:prSet/>
      <dgm:spPr/>
      <dgm:t>
        <a:bodyPr/>
        <a:lstStyle/>
        <a:p>
          <a:endParaRPr lang="pl-PL" sz="1600">
            <a:latin typeface="Calibri" pitchFamily="34" charset="0"/>
            <a:cs typeface="Arial" pitchFamily="34" charset="0"/>
          </a:endParaRPr>
        </a:p>
      </dgm:t>
    </dgm:pt>
    <dgm:pt modelId="{ABAC5CED-0C4D-4486-BDA6-443B2D1ED121}">
      <dgm:prSet phldrT="[Tekst]" custT="1"/>
      <dgm:spPr/>
      <dgm:t>
        <a:bodyPr/>
        <a:lstStyle/>
        <a:p>
          <a:r>
            <a:rPr lang="pl-PL" sz="1800" b="1" i="1" dirty="0" smtClean="0">
              <a:latin typeface="Calibri" pitchFamily="34" charset="0"/>
              <a:cs typeface="Arial" pitchFamily="34" charset="0"/>
            </a:rPr>
            <a:t>uczestnictwo</a:t>
          </a:r>
        </a:p>
        <a:p>
          <a:r>
            <a:rPr lang="pl-PL" sz="1800" b="1" i="1" dirty="0" smtClean="0">
              <a:latin typeface="Calibri" pitchFamily="34" charset="0"/>
              <a:cs typeface="Arial" pitchFamily="34" charset="0"/>
            </a:rPr>
            <a:t>(przeżycie)</a:t>
          </a:r>
          <a:endParaRPr lang="pl-PL" sz="1800" b="1" i="1" dirty="0">
            <a:latin typeface="Calibri" pitchFamily="34" charset="0"/>
            <a:cs typeface="Arial" pitchFamily="34" charset="0"/>
          </a:endParaRPr>
        </a:p>
      </dgm:t>
    </dgm:pt>
    <dgm:pt modelId="{1CBCA55A-21A2-4939-B989-664FBB9A901F}" type="parTrans" cxnId="{2C22EE6C-1670-4D18-BA91-68A06A04808B}">
      <dgm:prSet/>
      <dgm:spPr/>
      <dgm:t>
        <a:bodyPr/>
        <a:lstStyle/>
        <a:p>
          <a:endParaRPr lang="pl-PL" sz="1600">
            <a:latin typeface="Calibri" pitchFamily="34" charset="0"/>
            <a:cs typeface="Arial" pitchFamily="34" charset="0"/>
          </a:endParaRPr>
        </a:p>
      </dgm:t>
    </dgm:pt>
    <dgm:pt modelId="{1A43E556-2358-4DA2-BB96-97FA549B6C2B}" type="sibTrans" cxnId="{2C22EE6C-1670-4D18-BA91-68A06A04808B}">
      <dgm:prSet/>
      <dgm:spPr/>
      <dgm:t>
        <a:bodyPr/>
        <a:lstStyle/>
        <a:p>
          <a:endParaRPr lang="pl-PL" sz="1600">
            <a:latin typeface="Calibri" pitchFamily="34" charset="0"/>
            <a:cs typeface="Arial" pitchFamily="34" charset="0"/>
          </a:endParaRPr>
        </a:p>
      </dgm:t>
    </dgm:pt>
    <dgm:pt modelId="{CE109EC0-6BDE-495B-A0D6-EA422ACB60F6}">
      <dgm:prSet phldrT="[Tekst]" custT="1"/>
      <dgm:spPr/>
      <dgm:t>
        <a:bodyPr/>
        <a:lstStyle/>
        <a:p>
          <a:r>
            <a:rPr lang="pl-PL" sz="1600" b="1" dirty="0" smtClean="0">
              <a:latin typeface="Calibri" pitchFamily="34" charset="0"/>
              <a:cs typeface="Arial" pitchFamily="34" charset="0"/>
            </a:rPr>
            <a:t>pobyt</a:t>
          </a:r>
          <a:endParaRPr lang="pl-PL" sz="1600" b="1" dirty="0">
            <a:latin typeface="Calibri" pitchFamily="34" charset="0"/>
            <a:cs typeface="Arial" pitchFamily="34" charset="0"/>
          </a:endParaRPr>
        </a:p>
      </dgm:t>
    </dgm:pt>
    <dgm:pt modelId="{9BFD919C-45DE-4357-BE1A-22E3EC4FE3D4}" type="parTrans" cxnId="{A2441147-36AC-48A2-A6BC-4B6F9A98640B}">
      <dgm:prSet/>
      <dgm:spPr/>
      <dgm:t>
        <a:bodyPr/>
        <a:lstStyle/>
        <a:p>
          <a:endParaRPr lang="pl-PL" sz="1600">
            <a:latin typeface="Calibri" pitchFamily="34" charset="0"/>
            <a:cs typeface="Arial" pitchFamily="34" charset="0"/>
          </a:endParaRPr>
        </a:p>
      </dgm:t>
    </dgm:pt>
    <dgm:pt modelId="{D1DB41DE-B2D5-4E26-9821-1BEF391D0A85}" type="sibTrans" cxnId="{A2441147-36AC-48A2-A6BC-4B6F9A98640B}">
      <dgm:prSet/>
      <dgm:spPr/>
      <dgm:t>
        <a:bodyPr/>
        <a:lstStyle/>
        <a:p>
          <a:endParaRPr lang="pl-PL" sz="1600">
            <a:latin typeface="Calibri" pitchFamily="34" charset="0"/>
            <a:cs typeface="Arial" pitchFamily="34" charset="0"/>
          </a:endParaRPr>
        </a:p>
      </dgm:t>
    </dgm:pt>
    <dgm:pt modelId="{D3BEB45F-91AF-4ED8-AA82-F100BF19316D}" type="pres">
      <dgm:prSet presAssocID="{7860FCD5-CA14-4E15-896B-103ED0703660}" presName="Name0" presStyleCnt="0">
        <dgm:presLayoutVars>
          <dgm:dir/>
          <dgm:animLvl val="lvl"/>
          <dgm:resizeHandles val="exact"/>
        </dgm:presLayoutVars>
      </dgm:prSet>
      <dgm:spPr/>
    </dgm:pt>
    <dgm:pt modelId="{AD7FB264-4FF2-4C7E-83DA-CF99479A3EC4}" type="pres">
      <dgm:prSet presAssocID="{1571FC0D-BD6F-4287-AB63-FFFD4B2CD642}" presName="Name8" presStyleCnt="0"/>
      <dgm:spPr/>
    </dgm:pt>
    <dgm:pt modelId="{9DE967C9-F3AC-42A3-A28F-35F3C4817803}" type="pres">
      <dgm:prSet presAssocID="{1571FC0D-BD6F-4287-AB63-FFFD4B2CD642}" presName="level" presStyleLbl="node1" presStyleIdx="0" presStyleCnt="3" custLinFactNeighborX="8383" custLinFactNeighborY="-2982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130B548-B37E-4651-B891-C753FE93A32C}" type="pres">
      <dgm:prSet presAssocID="{1571FC0D-BD6F-4287-AB63-FFFD4B2CD64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94A151D-3ADC-4E43-91F8-E934A64E4D36}" type="pres">
      <dgm:prSet presAssocID="{ABAC5CED-0C4D-4486-BDA6-443B2D1ED121}" presName="Name8" presStyleCnt="0"/>
      <dgm:spPr/>
    </dgm:pt>
    <dgm:pt modelId="{439A65E3-8C80-4258-8C88-7EED157C383E}" type="pres">
      <dgm:prSet presAssocID="{ABAC5CED-0C4D-4486-BDA6-443B2D1ED121}" presName="level" presStyleLbl="node1" presStyleIdx="1" presStyleCnt="3" custScaleX="101515" custLinFactNeighborX="37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E1E2522-9AA1-4842-AC3E-BB85FE917585}" type="pres">
      <dgm:prSet presAssocID="{ABAC5CED-0C4D-4486-BDA6-443B2D1ED12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AC36A19-AFAE-432B-885B-C2DDB2776865}" type="pres">
      <dgm:prSet presAssocID="{CE109EC0-6BDE-495B-A0D6-EA422ACB60F6}" presName="Name8" presStyleCnt="0"/>
      <dgm:spPr/>
    </dgm:pt>
    <dgm:pt modelId="{FD67E37E-5CB6-4C8E-AFC0-B9570D06E7E2}" type="pres">
      <dgm:prSet presAssocID="{CE109EC0-6BDE-495B-A0D6-EA422ACB60F6}" presName="level" presStyleLbl="node1" presStyleIdx="2" presStyleCnt="3" custScaleX="101592" custLinFactNeighborX="539" custLinFactNeighborY="-1548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56D05FF-3735-47FD-ABCC-ACAAF0D53DE0}" type="pres">
      <dgm:prSet presAssocID="{CE109EC0-6BDE-495B-A0D6-EA422ACB60F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9F26359-35A6-4D71-8324-7FF1980E495B}" type="presOf" srcId="{CE109EC0-6BDE-495B-A0D6-EA422ACB60F6}" destId="{FD67E37E-5CB6-4C8E-AFC0-B9570D06E7E2}" srcOrd="0" destOrd="0" presId="urn:microsoft.com/office/officeart/2005/8/layout/pyramid3"/>
    <dgm:cxn modelId="{7D1A87FD-F3C3-4990-88F2-D1473F2B4A2F}" type="presOf" srcId="{CE109EC0-6BDE-495B-A0D6-EA422ACB60F6}" destId="{956D05FF-3735-47FD-ABCC-ACAAF0D53DE0}" srcOrd="1" destOrd="0" presId="urn:microsoft.com/office/officeart/2005/8/layout/pyramid3"/>
    <dgm:cxn modelId="{0EAD7272-7644-4921-98D6-ABDE6397BFC0}" type="presOf" srcId="{ABAC5CED-0C4D-4486-BDA6-443B2D1ED121}" destId="{BE1E2522-9AA1-4842-AC3E-BB85FE917585}" srcOrd="1" destOrd="0" presId="urn:microsoft.com/office/officeart/2005/8/layout/pyramid3"/>
    <dgm:cxn modelId="{C6D71E2D-0336-43D6-9FEB-A2952DF02C3E}" type="presOf" srcId="{1571FC0D-BD6F-4287-AB63-FFFD4B2CD642}" destId="{6130B548-B37E-4651-B891-C753FE93A32C}" srcOrd="1" destOrd="0" presId="urn:microsoft.com/office/officeart/2005/8/layout/pyramid3"/>
    <dgm:cxn modelId="{2C22EE6C-1670-4D18-BA91-68A06A04808B}" srcId="{7860FCD5-CA14-4E15-896B-103ED0703660}" destId="{ABAC5CED-0C4D-4486-BDA6-443B2D1ED121}" srcOrd="1" destOrd="0" parTransId="{1CBCA55A-21A2-4939-B989-664FBB9A901F}" sibTransId="{1A43E556-2358-4DA2-BB96-97FA549B6C2B}"/>
    <dgm:cxn modelId="{8DC3FFCB-B22E-461E-8566-7031DF9B797F}" srcId="{7860FCD5-CA14-4E15-896B-103ED0703660}" destId="{1571FC0D-BD6F-4287-AB63-FFFD4B2CD642}" srcOrd="0" destOrd="0" parTransId="{8E37CFEB-F218-447F-9CE1-6C4AEC1B1D7E}" sibTransId="{341DF096-65E3-4FD3-A535-1F4C6B3D56D3}"/>
    <dgm:cxn modelId="{5D023E41-FC05-4F3B-A247-7BCF7BC2680E}" type="presOf" srcId="{7860FCD5-CA14-4E15-896B-103ED0703660}" destId="{D3BEB45F-91AF-4ED8-AA82-F100BF19316D}" srcOrd="0" destOrd="0" presId="urn:microsoft.com/office/officeart/2005/8/layout/pyramid3"/>
    <dgm:cxn modelId="{2CA6FB9E-0F75-480D-BCE4-B3BEFB8466EE}" type="presOf" srcId="{ABAC5CED-0C4D-4486-BDA6-443B2D1ED121}" destId="{439A65E3-8C80-4258-8C88-7EED157C383E}" srcOrd="0" destOrd="0" presId="urn:microsoft.com/office/officeart/2005/8/layout/pyramid3"/>
    <dgm:cxn modelId="{A2441147-36AC-48A2-A6BC-4B6F9A98640B}" srcId="{7860FCD5-CA14-4E15-896B-103ED0703660}" destId="{CE109EC0-6BDE-495B-A0D6-EA422ACB60F6}" srcOrd="2" destOrd="0" parTransId="{9BFD919C-45DE-4357-BE1A-22E3EC4FE3D4}" sibTransId="{D1DB41DE-B2D5-4E26-9821-1BEF391D0A85}"/>
    <dgm:cxn modelId="{D54E358E-EDE4-499D-990A-F796CBFA0DC4}" type="presOf" srcId="{1571FC0D-BD6F-4287-AB63-FFFD4B2CD642}" destId="{9DE967C9-F3AC-42A3-A28F-35F3C4817803}" srcOrd="0" destOrd="0" presId="urn:microsoft.com/office/officeart/2005/8/layout/pyramid3"/>
    <dgm:cxn modelId="{FAE7B09B-AB63-4E31-B11D-8FF2C130F3DD}" type="presParOf" srcId="{D3BEB45F-91AF-4ED8-AA82-F100BF19316D}" destId="{AD7FB264-4FF2-4C7E-83DA-CF99479A3EC4}" srcOrd="0" destOrd="0" presId="urn:microsoft.com/office/officeart/2005/8/layout/pyramid3"/>
    <dgm:cxn modelId="{128C22EF-1CFC-4FAB-9F69-89C82CF97884}" type="presParOf" srcId="{AD7FB264-4FF2-4C7E-83DA-CF99479A3EC4}" destId="{9DE967C9-F3AC-42A3-A28F-35F3C4817803}" srcOrd="0" destOrd="0" presId="urn:microsoft.com/office/officeart/2005/8/layout/pyramid3"/>
    <dgm:cxn modelId="{B082F240-7673-4219-844D-D2F710E81615}" type="presParOf" srcId="{AD7FB264-4FF2-4C7E-83DA-CF99479A3EC4}" destId="{6130B548-B37E-4651-B891-C753FE93A32C}" srcOrd="1" destOrd="0" presId="urn:microsoft.com/office/officeart/2005/8/layout/pyramid3"/>
    <dgm:cxn modelId="{B9EFAEC8-F1AA-43AC-9AF1-D73594DE78D2}" type="presParOf" srcId="{D3BEB45F-91AF-4ED8-AA82-F100BF19316D}" destId="{B94A151D-3ADC-4E43-91F8-E934A64E4D36}" srcOrd="1" destOrd="0" presId="urn:microsoft.com/office/officeart/2005/8/layout/pyramid3"/>
    <dgm:cxn modelId="{4D8E2879-CDAA-468D-A3F5-9F5703EDFA2C}" type="presParOf" srcId="{B94A151D-3ADC-4E43-91F8-E934A64E4D36}" destId="{439A65E3-8C80-4258-8C88-7EED157C383E}" srcOrd="0" destOrd="0" presId="urn:microsoft.com/office/officeart/2005/8/layout/pyramid3"/>
    <dgm:cxn modelId="{CAA7BA02-AA5D-45CF-8C62-ECF91E1D8684}" type="presParOf" srcId="{B94A151D-3ADC-4E43-91F8-E934A64E4D36}" destId="{BE1E2522-9AA1-4842-AC3E-BB85FE917585}" srcOrd="1" destOrd="0" presId="urn:microsoft.com/office/officeart/2005/8/layout/pyramid3"/>
    <dgm:cxn modelId="{87763210-33D4-499F-AF1F-0D8EA294FB90}" type="presParOf" srcId="{D3BEB45F-91AF-4ED8-AA82-F100BF19316D}" destId="{DAC36A19-AFAE-432B-885B-C2DDB2776865}" srcOrd="2" destOrd="0" presId="urn:microsoft.com/office/officeart/2005/8/layout/pyramid3"/>
    <dgm:cxn modelId="{D5505FA1-9DA3-44DA-9B54-100FEC0A87BC}" type="presParOf" srcId="{DAC36A19-AFAE-432B-885B-C2DDB2776865}" destId="{FD67E37E-5CB6-4C8E-AFC0-B9570D06E7E2}" srcOrd="0" destOrd="0" presId="urn:microsoft.com/office/officeart/2005/8/layout/pyramid3"/>
    <dgm:cxn modelId="{4555B0A3-1F62-4F2B-A219-C63D2957DF0F}" type="presParOf" srcId="{DAC36A19-AFAE-432B-885B-C2DDB2776865}" destId="{956D05FF-3735-47FD-ABCC-ACAAF0D53DE0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B52E3-EACB-4B0B-8A60-1BE9F7196BE6}">
      <dsp:nvSpPr>
        <dsp:cNvPr id="0" name=""/>
        <dsp:cNvSpPr/>
      </dsp:nvSpPr>
      <dsp:spPr>
        <a:xfrm>
          <a:off x="1671873" y="648602"/>
          <a:ext cx="2758912" cy="1619315"/>
        </a:xfrm>
        <a:prstGeom prst="rect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wsie dziedzictwa kulturowego</a:t>
          </a:r>
          <a:endParaRPr lang="pl-PL" sz="22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113299" y="648602"/>
        <a:ext cx="2317486" cy="1619315"/>
      </dsp:txXfrm>
    </dsp:sp>
    <dsp:sp modelId="{8F35F745-65C1-47AF-9CF0-C406129ED6D2}">
      <dsp:nvSpPr>
        <dsp:cNvPr id="0" name=""/>
        <dsp:cNvSpPr/>
      </dsp:nvSpPr>
      <dsp:spPr>
        <a:xfrm>
          <a:off x="1630108" y="2269116"/>
          <a:ext cx="2836669" cy="1619315"/>
        </a:xfrm>
        <a:prstGeom prst="rect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1800" b="1" kern="1200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Atrakcyjność poprzez obcowanie </a:t>
          </a:r>
          <a:r>
            <a:rPr lang="pl-PL" sz="1800" b="1" kern="1200" dirty="0" smtClean="0">
              <a:solidFill>
                <a:srgbClr val="C00000"/>
              </a:solidFill>
              <a:latin typeface="+mn-lt"/>
              <a:ea typeface="+mn-ea"/>
              <a:cs typeface="+mn-cs"/>
            </a:rPr>
            <a:t>z  zasobami materialnymi o wysokich walorach kulturowych</a:t>
          </a:r>
          <a:endParaRPr lang="pl-PL" sz="1800" b="1" kern="1200" dirty="0">
            <a:solidFill>
              <a:srgbClr val="C00000"/>
            </a:solidFill>
            <a:latin typeface="Calibri"/>
            <a:ea typeface="+mn-ea"/>
            <a:cs typeface="+mn-cs"/>
          </a:endParaRPr>
        </a:p>
      </dsp:txBody>
      <dsp:txXfrm>
        <a:off x="2083975" y="2269116"/>
        <a:ext cx="2382802" cy="1619315"/>
      </dsp:txXfrm>
    </dsp:sp>
    <dsp:sp modelId="{288D3031-01A6-4F33-9577-3F9AD58BDCCF}">
      <dsp:nvSpPr>
        <dsp:cNvPr id="0" name=""/>
        <dsp:cNvSpPr/>
      </dsp:nvSpPr>
      <dsp:spPr>
        <a:xfrm>
          <a:off x="395536" y="72009"/>
          <a:ext cx="1474491" cy="1330476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Typ A</a:t>
          </a:r>
          <a:endParaRPr lang="pl-PL" sz="3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611470" y="266853"/>
        <a:ext cx="1042623" cy="940788"/>
      </dsp:txXfrm>
    </dsp:sp>
    <dsp:sp modelId="{A7ABE5B0-7FCE-4B7B-B61A-A59CD946725B}">
      <dsp:nvSpPr>
        <dsp:cNvPr id="0" name=""/>
        <dsp:cNvSpPr/>
      </dsp:nvSpPr>
      <dsp:spPr>
        <a:xfrm>
          <a:off x="5944840" y="648602"/>
          <a:ext cx="2860283" cy="1619315"/>
        </a:xfrm>
        <a:prstGeom prst="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wsie przeżyć i emocji </a:t>
          </a:r>
          <a:endParaRPr lang="pl-PL" sz="22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6402486" y="648602"/>
        <a:ext cx="2402638" cy="1619315"/>
      </dsp:txXfrm>
    </dsp:sp>
    <dsp:sp modelId="{8EA1AC75-2CF5-4522-B398-2DDDDC58A9D8}">
      <dsp:nvSpPr>
        <dsp:cNvPr id="0" name=""/>
        <dsp:cNvSpPr/>
      </dsp:nvSpPr>
      <dsp:spPr>
        <a:xfrm>
          <a:off x="5944155" y="2267917"/>
          <a:ext cx="2861654" cy="1619315"/>
        </a:xfrm>
        <a:prstGeom prst="rect">
          <a:avLst/>
        </a:prstGeo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Atrakcyjność poprzez doświadczanie wiejskości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(mniejsze walory zasobów materialnych)</a:t>
          </a:r>
          <a:endParaRPr lang="pl-PL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6402020" y="2267917"/>
        <a:ext cx="2403789" cy="1619315"/>
      </dsp:txXfrm>
    </dsp:sp>
    <dsp:sp modelId="{A2D1C80E-9179-4851-81E0-21F4EA9252D9}">
      <dsp:nvSpPr>
        <dsp:cNvPr id="0" name=""/>
        <dsp:cNvSpPr/>
      </dsp:nvSpPr>
      <dsp:spPr>
        <a:xfrm>
          <a:off x="4716015" y="72009"/>
          <a:ext cx="1330460" cy="1186461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Typ B</a:t>
          </a:r>
          <a:endParaRPr lang="pl-PL" sz="3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910856" y="245762"/>
        <a:ext cx="940778" cy="8389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967C9-F3AC-42A3-A28F-35F3C4817803}">
      <dsp:nvSpPr>
        <dsp:cNvPr id="0" name=""/>
        <dsp:cNvSpPr/>
      </dsp:nvSpPr>
      <dsp:spPr>
        <a:xfrm rot="10800000">
          <a:off x="0" y="0"/>
          <a:ext cx="2954332" cy="1063730"/>
        </a:xfrm>
        <a:prstGeom prst="trapezoid">
          <a:avLst>
            <a:gd name="adj" fmla="val 46289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rPr>
            <a:t>emocje</a:t>
          </a:r>
        </a:p>
      </dsp:txBody>
      <dsp:txXfrm rot="-10800000">
        <a:off x="517008" y="0"/>
        <a:ext cx="1920316" cy="1063730"/>
      </dsp:txXfrm>
    </dsp:sp>
    <dsp:sp modelId="{439A65E3-8C80-4258-8C88-7EED157C383E}">
      <dsp:nvSpPr>
        <dsp:cNvPr id="0" name=""/>
        <dsp:cNvSpPr/>
      </dsp:nvSpPr>
      <dsp:spPr>
        <a:xfrm rot="10800000">
          <a:off x="478198" y="1063731"/>
          <a:ext cx="1999394" cy="1063730"/>
        </a:xfrm>
        <a:prstGeom prst="trapezoid">
          <a:avLst>
            <a:gd name="adj" fmla="val 46289"/>
          </a:avLst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53123"/>
                <a:satOff val="-2196"/>
                <a:lumOff val="1280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i="1" kern="1200" dirty="0" smtClean="0">
              <a:latin typeface="Calibri" pitchFamily="34" charset="0"/>
              <a:cs typeface="Arial" pitchFamily="34" charset="0"/>
            </a:rPr>
            <a:t>uczestnictwo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i="1" kern="1200" dirty="0" smtClean="0">
              <a:latin typeface="Calibri" pitchFamily="34" charset="0"/>
              <a:cs typeface="Arial" pitchFamily="34" charset="0"/>
            </a:rPr>
            <a:t>(przeżycie)</a:t>
          </a:r>
          <a:endParaRPr lang="pl-PL" sz="1800" b="1" i="1" kern="1200" dirty="0">
            <a:latin typeface="Calibri" pitchFamily="34" charset="0"/>
            <a:cs typeface="Arial" pitchFamily="34" charset="0"/>
          </a:endParaRPr>
        </a:p>
      </dsp:txBody>
      <dsp:txXfrm rot="-10800000">
        <a:off x="828092" y="1063731"/>
        <a:ext cx="1299606" cy="1063730"/>
      </dsp:txXfrm>
    </dsp:sp>
    <dsp:sp modelId="{FD67E37E-5CB6-4C8E-AFC0-B9570D06E7E2}">
      <dsp:nvSpPr>
        <dsp:cNvPr id="0" name=""/>
        <dsp:cNvSpPr/>
      </dsp:nvSpPr>
      <dsp:spPr>
        <a:xfrm rot="10800000">
          <a:off x="982246" y="2110995"/>
          <a:ext cx="1000455" cy="1063730"/>
        </a:xfrm>
        <a:prstGeom prst="trapezoid">
          <a:avLst>
            <a:gd name="adj" fmla="val 49216"/>
          </a:avLst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>
              <a:latin typeface="Calibri" pitchFamily="34" charset="0"/>
              <a:cs typeface="Arial" pitchFamily="34" charset="0"/>
            </a:rPr>
            <a:t>pobyt</a:t>
          </a:r>
          <a:endParaRPr lang="pl-PL" sz="1600" b="1" kern="1200" dirty="0">
            <a:latin typeface="Calibri" pitchFamily="34" charset="0"/>
            <a:cs typeface="Arial" pitchFamily="34" charset="0"/>
          </a:endParaRPr>
        </a:p>
      </dsp:txBody>
      <dsp:txXfrm rot="-10800000">
        <a:off x="982246" y="2110995"/>
        <a:ext cx="1000455" cy="1063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3028A-58FD-4750-AB6A-DDB6A383DF93}" type="datetimeFigureOut">
              <a:rPr lang="pl-PL" smtClean="0"/>
              <a:t>2015-05-13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17285-DCBA-4574-9D66-57EFB1DF78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8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15C53-B719-4475-89CF-91F6835EEB65}" type="datetime1">
              <a:rPr lang="pl-PL" smtClean="0"/>
              <a:t>2015-05-13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90D0-FF44-4872-96C2-EF394B2BAAAC}" type="datetime1">
              <a:rPr lang="pl-PL" smtClean="0"/>
              <a:t>2015-05-13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4BC5-4DED-405D-8F84-4FD495545A86}" type="datetime1">
              <a:rPr lang="pl-PL" smtClean="0"/>
              <a:t>2015-05-13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56" descr="logoz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4677966"/>
            <a:ext cx="463550" cy="35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4" name="Symbol zastępczy zawartości 13"/>
          <p:cNvSpPr>
            <a:spLocks noGrp="1"/>
          </p:cNvSpPr>
          <p:nvPr>
            <p:ph sz="quarter" idx="13"/>
          </p:nvPr>
        </p:nvSpPr>
        <p:spPr>
          <a:xfrm>
            <a:off x="8893175" y="4839891"/>
            <a:ext cx="914400" cy="685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Symbol zastępczy stopki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Symbol zastępczy numeru slajdu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40048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F1FB-77A6-4C7D-ABC2-CB677FBA84D7}" type="datetime1">
              <a:rPr lang="pl-PL" smtClean="0"/>
              <a:t>2015-05-13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C693-CF71-4747-B37B-C131517D1E0A}" type="datetime1">
              <a:rPr lang="pl-PL" smtClean="0"/>
              <a:t>2015-05-13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FCE7-D526-4991-952C-123649B673D2}" type="datetime1">
              <a:rPr lang="pl-PL" smtClean="0"/>
              <a:t>2015-05-13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5C87-CCD6-4E71-9DFF-127787D1AD68}" type="datetime1">
              <a:rPr lang="pl-PL" smtClean="0"/>
              <a:t>2015-05-13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46528-06A5-4629-845F-C57F38CD464B}" type="datetime1">
              <a:rPr lang="pl-PL" smtClean="0"/>
              <a:t>2015-05-13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A416-E8C8-4066-B61D-5085E40842DB}" type="datetime1">
              <a:rPr lang="pl-PL" smtClean="0"/>
              <a:t>2015-05-13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2841-AE0C-49F6-8AA3-3051664A96B7}" type="datetime1">
              <a:rPr lang="pl-PL" smtClean="0"/>
              <a:t>2015-05-13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D2E1-1695-42D6-B072-DD1EEE487E3A}" type="datetime1">
              <a:rPr lang="pl-PL" smtClean="0"/>
              <a:t>2015-05-13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A57CF-4DBC-46D9-B265-E4501FA6F6A8}" type="datetime1">
              <a:rPr lang="pl-PL" smtClean="0"/>
              <a:t>2015-05-13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84C93-6AC3-4B78-8305-7384D3081C7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image" Target="../media/image23.jpe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s-plus-beaux-villages-de-france.org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s-plus-beaux-villages-de-france.org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s-plus-beaux-villages-de-france.org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15616" y="2211710"/>
            <a:ext cx="8017578" cy="704652"/>
          </a:xfrm>
        </p:spPr>
        <p:txBody>
          <a:bodyPr>
            <a:no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Sieć </a:t>
            </a:r>
            <a:r>
              <a:rPr lang="pl-PL" b="1" dirty="0">
                <a:solidFill>
                  <a:srgbClr val="C00000"/>
                </a:solidFill>
              </a:rPr>
              <a:t>Najciekawszych </a:t>
            </a:r>
            <a:r>
              <a:rPr lang="pl-PL" b="1" dirty="0" smtClean="0">
                <a:solidFill>
                  <a:srgbClr val="C00000"/>
                </a:solidFill>
              </a:rPr>
              <a:t>Wsi </a:t>
            </a:r>
            <a:br>
              <a:rPr lang="pl-PL" b="1" dirty="0" smtClean="0">
                <a:solidFill>
                  <a:srgbClr val="C00000"/>
                </a:solidFill>
              </a:rPr>
            </a:br>
            <a:r>
              <a:rPr lang="pl-PL" sz="3800" b="1" dirty="0" smtClean="0"/>
              <a:t>założenia i wdrażanie</a:t>
            </a:r>
            <a:endParaRPr lang="pl-PL" sz="3800" b="1" dirty="0"/>
          </a:p>
        </p:txBody>
      </p:sp>
      <p:sp>
        <p:nvSpPr>
          <p:cNvPr id="6" name="pole tekstowe 6"/>
          <p:cNvSpPr txBox="1">
            <a:spLocks noChangeArrowheads="1"/>
          </p:cNvSpPr>
          <p:nvPr/>
        </p:nvSpPr>
        <p:spPr bwMode="auto">
          <a:xfrm>
            <a:off x="1043608" y="4083918"/>
            <a:ext cx="81003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latin typeface="Calibri" pitchFamily="34" charset="0"/>
              </a:rPr>
              <a:t> 2015	  Ryszard Wilczyński</a:t>
            </a:r>
            <a:endParaRPr lang="pl-PL" sz="2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1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8" t="20766" r="16474" b="18988"/>
          <a:stretch/>
        </p:blipFill>
        <p:spPr>
          <a:xfrm>
            <a:off x="395536" y="1552632"/>
            <a:ext cx="1731818" cy="1634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6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latin typeface="Calibri" pitchFamily="34" charset="0"/>
              </a:rPr>
              <a:t>Typy </a:t>
            </a:r>
            <a:r>
              <a:rPr lang="pl-PL" sz="3600" b="1" dirty="0" smtClean="0">
                <a:latin typeface="Calibri" pitchFamily="34" charset="0"/>
              </a:rPr>
              <a:t>wsi pod względem wiodących walorów</a:t>
            </a:r>
            <a:endParaRPr lang="pl-PL" sz="3600" b="1" dirty="0">
              <a:latin typeface="Calibri" pitchFamily="34" charset="0"/>
            </a:endParaRPr>
          </a:p>
        </p:txBody>
      </p:sp>
      <p:graphicFrame>
        <p:nvGraphicFramePr>
          <p:cNvPr id="3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5221278"/>
              </p:ext>
            </p:extLst>
          </p:nvPr>
        </p:nvGraphicFramePr>
        <p:xfrm>
          <a:off x="0" y="987574"/>
          <a:ext cx="914400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7504" y="3867894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po lewej </a:t>
            </a:r>
            <a:r>
              <a:rPr lang="pl-PL" b="1" dirty="0" smtClean="0">
                <a:solidFill>
                  <a:srgbClr val="C00000"/>
                </a:solidFill>
              </a:rPr>
              <a:t>Wojszki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/>
              <a:t>(</a:t>
            </a:r>
            <a:r>
              <a:rPr lang="pl-PL" dirty="0" smtClean="0"/>
              <a:t>woj. </a:t>
            </a:r>
            <a:r>
              <a:rPr lang="pl-PL" dirty="0"/>
              <a:t>podlaskie</a:t>
            </a:r>
            <a:r>
              <a:rPr lang="pl-PL" dirty="0" smtClean="0"/>
              <a:t>), 	po prawej </a:t>
            </a:r>
            <a:r>
              <a:rPr lang="pl-PL" b="1" dirty="0" smtClean="0">
                <a:solidFill>
                  <a:srgbClr val="C00000"/>
                </a:solidFill>
              </a:rPr>
              <a:t>Jemielnica</a:t>
            </a:r>
            <a:r>
              <a:rPr lang="pl-PL" dirty="0" smtClean="0">
                <a:solidFill>
                  <a:srgbClr val="C00000"/>
                </a:solidFill>
              </a:rPr>
              <a:t> </a:t>
            </a:r>
            <a:r>
              <a:rPr lang="pl-PL" dirty="0"/>
              <a:t>(woj. </a:t>
            </a:r>
            <a:r>
              <a:rPr lang="pl-PL" dirty="0" smtClean="0"/>
              <a:t>opolskie). </a:t>
            </a:r>
          </a:p>
          <a:p>
            <a:pPr algn="ctr"/>
            <a:r>
              <a:rPr lang="pl-PL" dirty="0" smtClean="0"/>
              <a:t>Przykłady </a:t>
            </a:r>
            <a:r>
              <a:rPr lang="pl-PL" b="1" dirty="0" smtClean="0"/>
              <a:t>wsi </a:t>
            </a:r>
            <a:r>
              <a:rPr lang="pl-PL" b="1" dirty="0"/>
              <a:t>dziedzictwa </a:t>
            </a:r>
            <a:r>
              <a:rPr lang="pl-PL" b="1" dirty="0" smtClean="0"/>
              <a:t>kulturowego -</a:t>
            </a:r>
            <a:r>
              <a:rPr lang="pl-PL" dirty="0" smtClean="0"/>
              <a:t>potencjalni uczestnicy </a:t>
            </a:r>
            <a:r>
              <a:rPr lang="pl-PL" dirty="0"/>
              <a:t>Sieci Najciekawszych Wsi w Polsce, </a:t>
            </a:r>
            <a:endParaRPr lang="pl-PL" dirty="0" smtClean="0"/>
          </a:p>
          <a:p>
            <a:pPr algn="ctr"/>
            <a:r>
              <a:rPr lang="pl-PL" dirty="0" smtClean="0"/>
              <a:t> </a:t>
            </a:r>
            <a:r>
              <a:rPr lang="pl-PL" sz="1400" dirty="0"/>
              <a:t>fot. Ryszard Wilczyński</a:t>
            </a:r>
            <a:r>
              <a:rPr lang="pl-PL" dirty="0"/>
              <a:t>.</a:t>
            </a:r>
          </a:p>
        </p:txBody>
      </p:sp>
      <p:pic>
        <p:nvPicPr>
          <p:cNvPr id="3" name="Obraz 2" descr="Wojszki.JPG"/>
          <p:cNvPicPr>
            <a:picLocks noChangeAspect="1"/>
          </p:cNvPicPr>
          <p:nvPr/>
        </p:nvPicPr>
        <p:blipFill>
          <a:blip r:embed="rId2" cstate="print"/>
          <a:srcRect l="1545"/>
          <a:stretch>
            <a:fillRect/>
          </a:stretch>
        </p:blipFill>
        <p:spPr>
          <a:xfrm>
            <a:off x="107504" y="627534"/>
            <a:ext cx="4662043" cy="3096344"/>
          </a:xfrm>
          <a:prstGeom prst="rect">
            <a:avLst/>
          </a:prstGeom>
        </p:spPr>
      </p:pic>
      <p:pic>
        <p:nvPicPr>
          <p:cNvPr id="4" name="Obraz 3" descr="Jemieln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3" y="627534"/>
            <a:ext cx="4215644" cy="309634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</a:rPr>
              <a:t>Typ A</a:t>
            </a:r>
            <a:r>
              <a:rPr lang="pl-PL" sz="2800" dirty="0">
                <a:solidFill>
                  <a:srgbClr val="C00000"/>
                </a:solidFill>
              </a:rPr>
              <a:t> </a:t>
            </a:r>
            <a:r>
              <a:rPr lang="pl-PL" sz="2800" dirty="0" smtClean="0"/>
              <a:t>– </a:t>
            </a:r>
            <a:r>
              <a:rPr lang="pl-PL" sz="2800" b="1" dirty="0" smtClean="0"/>
              <a:t>wsie </a:t>
            </a:r>
            <a:r>
              <a:rPr lang="pl-PL" sz="2800" b="1" dirty="0"/>
              <a:t>dziedzictwa kulturowego</a:t>
            </a:r>
            <a:endParaRPr lang="pl-PL" sz="28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</a:rPr>
              <a:t>Typ B</a:t>
            </a:r>
            <a:r>
              <a:rPr lang="pl-PL" sz="2800" dirty="0">
                <a:solidFill>
                  <a:srgbClr val="C00000"/>
                </a:solidFill>
              </a:rPr>
              <a:t> </a:t>
            </a:r>
            <a:r>
              <a:rPr lang="pl-PL" sz="2800" dirty="0" smtClean="0"/>
              <a:t>– </a:t>
            </a:r>
            <a:r>
              <a:rPr lang="pl-PL" sz="2800" b="1" dirty="0" smtClean="0"/>
              <a:t>wsie przeżyć </a:t>
            </a:r>
            <a:r>
              <a:rPr lang="pl-PL" sz="2800" b="1" dirty="0"/>
              <a:t>i emocji</a:t>
            </a:r>
            <a:endParaRPr lang="pl-PL" sz="2800" dirty="0"/>
          </a:p>
        </p:txBody>
      </p:sp>
      <p:pic>
        <p:nvPicPr>
          <p:cNvPr id="4" name="Obraz 3" descr="Wsie tematyczne fot Wacław Idzia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247" y="523220"/>
            <a:ext cx="6054920" cy="4536503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00192" y="695528"/>
            <a:ext cx="2727313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Przykłady potencjalnych </a:t>
            </a:r>
            <a:r>
              <a:rPr lang="pl-PL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wsi </a:t>
            </a:r>
            <a:r>
              <a:rPr lang="pl-PL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przeżyć i </a:t>
            </a:r>
            <a:r>
              <a:rPr lang="pl-PL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emocji: </a:t>
            </a:r>
            <a:endParaRPr lang="pl-PL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Sierakowo Sławieńskie – </a:t>
            </a:r>
            <a:r>
              <a:rPr kumimoji="0" lang="pl-PL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wieś </a:t>
            </a:r>
            <a:r>
              <a:rPr kumimoji="0" lang="pl-PL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hobbitów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Iwięcino – </a:t>
            </a:r>
            <a:r>
              <a:rPr kumimoji="0" lang="pl-PL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wieś końca świata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Dąbrowa – </a:t>
            </a:r>
            <a:r>
              <a:rPr kumimoji="0" lang="pl-PL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wieś dobrego życia - </a:t>
            </a:r>
            <a:r>
              <a:rPr lang="pl-PL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wioski </a:t>
            </a:r>
            <a:r>
              <a:rPr lang="pl-PL" dirty="0">
                <a:latin typeface="Calibri" pitchFamily="34" charset="0"/>
                <a:ea typeface="Calibri" pitchFamily="34" charset="0"/>
                <a:cs typeface="Calibri" pitchFamily="34" charset="0"/>
              </a:rPr>
              <a:t>tematyczne w województwie </a:t>
            </a:r>
            <a:r>
              <a:rPr lang="pl-PL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zachodniopomorskim</a:t>
            </a:r>
            <a:endParaRPr kumimoji="0" lang="pl-P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fot. Maria Idziak.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843558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C00000"/>
                </a:solidFill>
              </a:rPr>
              <a:t>Cele utworzenia Sieci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699542"/>
            <a:ext cx="8964488" cy="410445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2000" b="1" dirty="0" smtClean="0"/>
              <a:t>Ochronić zasób  kultury </a:t>
            </a:r>
            <a:r>
              <a:rPr lang="pl-PL" sz="2000" b="1" dirty="0"/>
              <a:t>materialnej, krajobrazu i </a:t>
            </a:r>
            <a:r>
              <a:rPr lang="pl-PL" sz="2000" b="1" dirty="0" smtClean="0"/>
              <a:t>tradycyjnych walorów </a:t>
            </a:r>
            <a:r>
              <a:rPr lang="pl-PL" sz="2000" b="1" dirty="0"/>
              <a:t>wiejskości </a:t>
            </a:r>
            <a:r>
              <a:rPr lang="pl-PL" sz="2000" b="1" dirty="0" smtClean="0"/>
              <a:t>najcenniejszych </a:t>
            </a:r>
            <a:r>
              <a:rPr lang="pl-PL" sz="2000" b="1" dirty="0"/>
              <a:t>wsi w </a:t>
            </a:r>
            <a:r>
              <a:rPr lang="pl-PL" sz="2000" b="1" dirty="0" smtClean="0"/>
              <a:t>Polsce </a:t>
            </a:r>
            <a:endParaRPr lang="pl-PL" sz="2000" b="1" dirty="0"/>
          </a:p>
          <a:p>
            <a:pPr>
              <a:buFont typeface="Wingdings" pitchFamily="2" charset="2"/>
              <a:buChar char="Ø"/>
            </a:pPr>
            <a:r>
              <a:rPr lang="pl-PL" sz="2000" b="1" dirty="0" smtClean="0"/>
              <a:t>Wykorzystać ten zasób do rozwoju tych wsi jako miejsc atrakcyjnego pobytu  (turystyka </a:t>
            </a:r>
            <a:r>
              <a:rPr lang="pl-PL" sz="2000" b="1" dirty="0" err="1" smtClean="0"/>
              <a:t>soft</a:t>
            </a:r>
            <a:r>
              <a:rPr lang="pl-PL" sz="2000" b="1" dirty="0" smtClean="0"/>
              <a:t>)		</a:t>
            </a:r>
            <a:r>
              <a:rPr lang="pl-PL" sz="2000" i="1" dirty="0" smtClean="0"/>
              <a:t>ponadto:</a:t>
            </a:r>
          </a:p>
          <a:p>
            <a:pPr lvl="0"/>
            <a:r>
              <a:rPr lang="pl-PL" sz="2000" b="1" dirty="0" smtClean="0">
                <a:solidFill>
                  <a:srgbClr val="C00000"/>
                </a:solidFill>
              </a:rPr>
              <a:t>budować tożsamość wsi oraz poprawiać jakość </a:t>
            </a:r>
            <a:r>
              <a:rPr lang="pl-PL" sz="2000" b="1" dirty="0">
                <a:solidFill>
                  <a:srgbClr val="C00000"/>
                </a:solidFill>
              </a:rPr>
              <a:t>życia mieszkańców </a:t>
            </a:r>
            <a:endParaRPr lang="pl-PL" sz="2000" b="1" dirty="0" smtClean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	</a:t>
            </a:r>
            <a:r>
              <a:rPr lang="pl-PL" sz="2000" dirty="0" smtClean="0">
                <a:solidFill>
                  <a:srgbClr val="C00000"/>
                </a:solidFill>
              </a:rPr>
              <a:t>(</a:t>
            </a:r>
            <a:r>
              <a:rPr lang="pl-PL" sz="2000" dirty="0">
                <a:solidFill>
                  <a:srgbClr val="C00000"/>
                </a:solidFill>
              </a:rPr>
              <a:t>przedsięwzięcia wykonane z myślą o przyjezdnych w równym stopniu </a:t>
            </a:r>
            <a:r>
              <a:rPr lang="pl-PL" sz="2000" dirty="0" smtClean="0">
                <a:solidFill>
                  <a:srgbClr val="C00000"/>
                </a:solidFill>
              </a:rPr>
              <a:t>	posłużą 	mieszkańcom</a:t>
            </a:r>
            <a:r>
              <a:rPr lang="pl-PL" sz="2000" dirty="0">
                <a:solidFill>
                  <a:srgbClr val="C00000"/>
                </a:solidFill>
              </a:rPr>
              <a:t>),</a:t>
            </a:r>
          </a:p>
          <a:p>
            <a:pPr lvl="0"/>
            <a:r>
              <a:rPr lang="pl-PL" sz="2000" dirty="0">
                <a:solidFill>
                  <a:srgbClr val="C00000"/>
                </a:solidFill>
              </a:rPr>
              <a:t>poprzez atrakcyjność </a:t>
            </a:r>
            <a:r>
              <a:rPr lang="pl-PL" sz="2000" dirty="0" smtClean="0">
                <a:solidFill>
                  <a:srgbClr val="C00000"/>
                </a:solidFill>
              </a:rPr>
              <a:t>miejsca </a:t>
            </a:r>
            <a:r>
              <a:rPr lang="pl-PL" sz="2000" b="1" dirty="0">
                <a:solidFill>
                  <a:srgbClr val="C00000"/>
                </a:solidFill>
              </a:rPr>
              <a:t>chronić wartość </a:t>
            </a:r>
            <a:r>
              <a:rPr lang="pl-PL" sz="2000" b="1" dirty="0" smtClean="0">
                <a:solidFill>
                  <a:srgbClr val="C00000"/>
                </a:solidFill>
              </a:rPr>
              <a:t>nieruchomości </a:t>
            </a:r>
          </a:p>
          <a:p>
            <a:pPr marL="0" lvl="0" indent="0">
              <a:buNone/>
            </a:pPr>
            <a:r>
              <a:rPr lang="pl-PL" sz="2000" dirty="0" smtClean="0">
                <a:solidFill>
                  <a:srgbClr val="C00000"/>
                </a:solidFill>
              </a:rPr>
              <a:t>	(depopulacyjna nadpodaż  - coraz liczniejsze pustostany)</a:t>
            </a:r>
            <a:endParaRPr lang="pl-PL" sz="2000" dirty="0">
              <a:solidFill>
                <a:srgbClr val="C00000"/>
              </a:solidFill>
            </a:endParaRPr>
          </a:p>
          <a:p>
            <a:pPr lvl="0"/>
            <a:r>
              <a:rPr lang="pl-PL" sz="2000" b="1" dirty="0" smtClean="0">
                <a:solidFill>
                  <a:srgbClr val="C00000"/>
                </a:solidFill>
              </a:rPr>
              <a:t>tworzyć </a:t>
            </a:r>
            <a:r>
              <a:rPr lang="pl-PL" sz="2000" b="1" dirty="0">
                <a:solidFill>
                  <a:srgbClr val="C00000"/>
                </a:solidFill>
              </a:rPr>
              <a:t>wizytówkę </a:t>
            </a:r>
            <a:r>
              <a:rPr lang="pl-PL" sz="2000" dirty="0">
                <a:solidFill>
                  <a:srgbClr val="C00000"/>
                </a:solidFill>
              </a:rPr>
              <a:t>gminy / regionu </a:t>
            </a:r>
          </a:p>
          <a:p>
            <a:r>
              <a:rPr lang="pl-PL" sz="2000" dirty="0" smtClean="0">
                <a:solidFill>
                  <a:srgbClr val="C00000"/>
                </a:solidFill>
              </a:rPr>
              <a:t>poprzez realizację </a:t>
            </a:r>
            <a:r>
              <a:rPr lang="pl-PL" sz="2000" dirty="0">
                <a:solidFill>
                  <a:srgbClr val="C00000"/>
                </a:solidFill>
              </a:rPr>
              <a:t>unikalnej strategii </a:t>
            </a:r>
            <a:r>
              <a:rPr lang="pl-PL" sz="2000" dirty="0" smtClean="0">
                <a:solidFill>
                  <a:srgbClr val="C00000"/>
                </a:solidFill>
              </a:rPr>
              <a:t>rozwoju </a:t>
            </a:r>
            <a:r>
              <a:rPr lang="pl-PL" sz="2000" b="1" dirty="0" smtClean="0">
                <a:solidFill>
                  <a:srgbClr val="C00000"/>
                </a:solidFill>
              </a:rPr>
              <a:t>tworzyć platformę </a:t>
            </a:r>
            <a:r>
              <a:rPr lang="pl-PL" sz="2000" b="1" dirty="0">
                <a:solidFill>
                  <a:srgbClr val="C00000"/>
                </a:solidFill>
              </a:rPr>
              <a:t>kooperacji </a:t>
            </a:r>
            <a:r>
              <a:rPr lang="pl-PL" sz="2000" b="1" dirty="0" smtClean="0">
                <a:solidFill>
                  <a:srgbClr val="C00000"/>
                </a:solidFill>
              </a:rPr>
              <a:t>krajowej </a:t>
            </a:r>
            <a:r>
              <a:rPr lang="pl-PL" sz="2000" b="1" dirty="0">
                <a:solidFill>
                  <a:srgbClr val="C00000"/>
                </a:solidFill>
              </a:rPr>
              <a:t>a nawet międzynarodowej </a:t>
            </a:r>
            <a:r>
              <a:rPr lang="pl-PL" sz="2000" dirty="0" smtClean="0">
                <a:solidFill>
                  <a:srgbClr val="C00000"/>
                </a:solidFill>
              </a:rPr>
              <a:t>	</a:t>
            </a:r>
            <a:endParaRPr lang="pl-PL" sz="2000" b="1" dirty="0" smtClean="0">
              <a:solidFill>
                <a:srgbClr val="C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819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67743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rgbClr val="C00000"/>
                </a:solidFill>
              </a:rPr>
              <a:t>Istota </a:t>
            </a:r>
            <a:r>
              <a:rPr lang="pl-PL" sz="4000" dirty="0" smtClean="0">
                <a:solidFill>
                  <a:srgbClr val="C00000"/>
                </a:solidFill>
              </a:rPr>
              <a:t>Sieci</a:t>
            </a:r>
            <a:endParaRPr lang="pl-PL" sz="40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915566"/>
            <a:ext cx="7859216" cy="367905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l-PL" sz="3600" b="1" dirty="0"/>
              <a:t>Wsie najciekawsze = budzące ciekawość = posiadające wysokie walory </a:t>
            </a:r>
            <a:r>
              <a:rPr lang="pl-PL" sz="3600" b="1" dirty="0" smtClean="0"/>
              <a:t>poznawcze</a:t>
            </a:r>
            <a:endParaRPr lang="pl-PL" sz="3600" dirty="0" smtClean="0"/>
          </a:p>
          <a:p>
            <a:pPr marL="0" indent="0" algn="ctr">
              <a:buNone/>
            </a:pPr>
            <a:endParaRPr lang="pl-PL" sz="1300" dirty="0"/>
          </a:p>
          <a:p>
            <a:pPr marL="0" indent="0">
              <a:buNone/>
            </a:pPr>
            <a:r>
              <a:rPr lang="pl-PL" sz="3100" b="1" dirty="0" smtClean="0"/>
              <a:t>Wsie </a:t>
            </a:r>
            <a:r>
              <a:rPr lang="pl-PL" sz="3100" b="1" dirty="0"/>
              <a:t>„najciekawsze” </a:t>
            </a:r>
            <a:r>
              <a:rPr lang="pl-PL" sz="3100" dirty="0"/>
              <a:t>to miejscowości </a:t>
            </a:r>
            <a:r>
              <a:rPr lang="pl-PL" sz="3100" dirty="0" smtClean="0"/>
              <a:t>o wysokich walorach poznawczych – </a:t>
            </a:r>
            <a:r>
              <a:rPr lang="pl-PL" sz="3100" b="1" dirty="0" smtClean="0">
                <a:solidFill>
                  <a:srgbClr val="C00000"/>
                </a:solidFill>
              </a:rPr>
              <a:t>posiadające „opowieść”</a:t>
            </a:r>
          </a:p>
          <a:p>
            <a:pPr marL="0" indent="0">
              <a:buNone/>
            </a:pPr>
            <a:endParaRPr lang="pl-PL" sz="11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pl-PL" sz="3100" dirty="0" smtClean="0"/>
              <a:t>Umiejętne  komunikowanie walorów poznawczych (</a:t>
            </a:r>
            <a:r>
              <a:rPr lang="pl-PL" sz="3100" dirty="0" smtClean="0">
                <a:solidFill>
                  <a:srgbClr val="C00000"/>
                </a:solidFill>
              </a:rPr>
              <a:t>opowieści</a:t>
            </a:r>
            <a:r>
              <a:rPr lang="pl-PL" sz="3100" dirty="0" smtClean="0"/>
              <a:t>) ma wzbudzać </a:t>
            </a:r>
            <a:r>
              <a:rPr lang="pl-PL" sz="3100" dirty="0"/>
              <a:t>ciekawość i </a:t>
            </a:r>
            <a:r>
              <a:rPr lang="pl-PL" sz="3100" dirty="0" smtClean="0"/>
              <a:t>skłaniać </a:t>
            </a:r>
            <a:r>
              <a:rPr lang="pl-PL" sz="3100" dirty="0"/>
              <a:t>do przyjazdu i pobytu. </a:t>
            </a:r>
            <a:endParaRPr lang="pl-PL" sz="3100" dirty="0" smtClean="0"/>
          </a:p>
          <a:p>
            <a:pPr marL="0" indent="0">
              <a:buNone/>
            </a:pPr>
            <a:endParaRPr lang="pl-PL" sz="1100" dirty="0" smtClean="0"/>
          </a:p>
          <a:p>
            <a:pPr marL="0" indent="0">
              <a:buNone/>
            </a:pPr>
            <a:r>
              <a:rPr lang="pl-PL" sz="3100" b="1" dirty="0" smtClean="0">
                <a:solidFill>
                  <a:srgbClr val="FF0000"/>
                </a:solidFill>
              </a:rPr>
              <a:t>Warunek: </a:t>
            </a:r>
            <a:r>
              <a:rPr lang="pl-PL" sz="3100" b="1" dirty="0" smtClean="0"/>
              <a:t>jakość </a:t>
            </a:r>
            <a:r>
              <a:rPr lang="pl-PL" sz="3100" b="1" dirty="0"/>
              <a:t>wiejskiej przestrzeni </a:t>
            </a:r>
            <a:r>
              <a:rPr lang="pl-PL" sz="3100" dirty="0"/>
              <a:t>- ukształtowanie i wizerunek </a:t>
            </a:r>
            <a:r>
              <a:rPr lang="pl-PL" sz="3100" dirty="0" smtClean="0"/>
              <a:t>miejscowości („</a:t>
            </a:r>
            <a:r>
              <a:rPr lang="pl-PL" sz="3100" dirty="0"/>
              <a:t>podstawa atrakcyjności</a:t>
            </a:r>
            <a:r>
              <a:rPr lang="pl-PL" sz="3100" dirty="0" smtClean="0"/>
              <a:t>”) </a:t>
            </a:r>
            <a:r>
              <a:rPr lang="pl-PL" sz="3100" dirty="0"/>
              <a:t>oraz </a:t>
            </a:r>
            <a:r>
              <a:rPr lang="pl-PL" sz="3100" b="1" dirty="0"/>
              <a:t>infrastruktura pobytu </a:t>
            </a:r>
            <a:r>
              <a:rPr lang="pl-PL" sz="3100" dirty="0" smtClean="0"/>
              <a:t>muszą zdecydowanie przewyższać </a:t>
            </a:r>
            <a:r>
              <a:rPr lang="pl-PL" sz="3100" dirty="0"/>
              <a:t>krajową przeciętność</a:t>
            </a:r>
            <a:r>
              <a:rPr lang="pl-PL" sz="3100" dirty="0" smtClean="0"/>
              <a:t>.</a:t>
            </a:r>
          </a:p>
          <a:p>
            <a:pPr marL="0" indent="0">
              <a:buNone/>
            </a:pPr>
            <a:endParaRPr lang="pl-PL" sz="1300" dirty="0" smtClean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6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1"/>
          <p:cNvSpPr>
            <a:spLocks noGrp="1"/>
          </p:cNvSpPr>
          <p:nvPr>
            <p:ph type="title"/>
          </p:nvPr>
        </p:nvSpPr>
        <p:spPr>
          <a:xfrm>
            <a:off x="-8487" y="146519"/>
            <a:ext cx="8796887" cy="854075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latin typeface="Calibri" pitchFamily="34" charset="0"/>
              </a:rPr>
              <a:t>Metoda</a:t>
            </a:r>
            <a:r>
              <a:rPr lang="pl-PL" sz="3000" b="1" dirty="0" smtClean="0">
                <a:latin typeface="Calibri" pitchFamily="34" charset="0"/>
              </a:rPr>
              <a:t> Sieci Najciekawszych Wsi</a:t>
            </a:r>
            <a:r>
              <a:rPr lang="pl-PL" sz="3000" b="1" dirty="0" smtClean="0">
                <a:solidFill>
                  <a:srgbClr val="C00000"/>
                </a:solidFill>
                <a:latin typeface="Calibri" pitchFamily="34" charset="0"/>
              </a:rPr>
              <a:t>	</a:t>
            </a:r>
            <a:br>
              <a:rPr lang="pl-PL" sz="3000" b="1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pl-PL" sz="3000" b="1" dirty="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pl-PL" sz="3000" b="1" dirty="0" smtClean="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pl-PL" sz="2400" b="1" dirty="0" smtClean="0">
                <a:latin typeface="Calibri" pitchFamily="34" charset="0"/>
              </a:rPr>
              <a:t>walory wsi:		</a:t>
            </a:r>
            <a:r>
              <a:rPr lang="pl-PL" sz="2400" b="1" dirty="0">
                <a:latin typeface="Calibri" pitchFamily="34" charset="0"/>
              </a:rPr>
              <a:t> </a:t>
            </a:r>
            <a:r>
              <a:rPr lang="pl-PL" sz="2400" b="1" dirty="0" smtClean="0">
                <a:latin typeface="Calibri" pitchFamily="34" charset="0"/>
              </a:rPr>
              <a:t>    zaangażowanie odbiorcy:</a:t>
            </a:r>
            <a:endParaRPr lang="pl-PL" sz="2400" dirty="0" smtClean="0"/>
          </a:p>
        </p:txBody>
      </p:sp>
      <p:grpSp>
        <p:nvGrpSpPr>
          <p:cNvPr id="3" name="Grupa 43"/>
          <p:cNvGrpSpPr>
            <a:grpSpLocks/>
          </p:cNvGrpSpPr>
          <p:nvPr/>
        </p:nvGrpSpPr>
        <p:grpSpPr bwMode="auto">
          <a:xfrm>
            <a:off x="347113" y="1357559"/>
            <a:ext cx="8796887" cy="3699749"/>
            <a:chOff x="415510" y="1753163"/>
            <a:chExt cx="6713953" cy="2069537"/>
          </a:xfrm>
        </p:grpSpPr>
        <p:sp>
          <p:nvSpPr>
            <p:cNvPr id="4" name="AutoShape 2"/>
            <p:cNvSpPr>
              <a:spLocks noChangeArrowheads="1"/>
            </p:cNvSpPr>
            <p:nvPr/>
          </p:nvSpPr>
          <p:spPr bwMode="auto">
            <a:xfrm rot="10800000">
              <a:off x="415510" y="1753163"/>
              <a:ext cx="542801" cy="1950943"/>
            </a:xfrm>
            <a:prstGeom prst="downArrow">
              <a:avLst>
                <a:gd name="adj1" fmla="val 50000"/>
                <a:gd name="adj2" fmla="val 89839"/>
              </a:avLst>
            </a:prstGeom>
            <a:gradFill rotWithShape="0">
              <a:gsLst>
                <a:gs pos="0">
                  <a:srgbClr val="666666"/>
                </a:gs>
                <a:gs pos="50000">
                  <a:srgbClr val="CCCCCC"/>
                </a:gs>
                <a:gs pos="100000">
                  <a:srgbClr val="666666"/>
                </a:gs>
              </a:gsLst>
              <a:lin ang="18900000" scaled="1"/>
            </a:gradFill>
            <a:ln w="12700">
              <a:solidFill>
                <a:srgbClr val="666666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vert" anchor="ctr" anchorCtr="1"/>
            <a:lstStyle/>
            <a:p>
              <a:pPr algn="ctr">
                <a:spcAft>
                  <a:spcPts val="1000"/>
                </a:spcAft>
                <a:defRPr/>
              </a:pPr>
              <a:r>
                <a:rPr lang="pl-PL" b="1" dirty="0">
                  <a:solidFill>
                    <a:srgbClr val="C00000"/>
                  </a:solidFill>
                  <a:latin typeface="Calibri" pitchFamily="34" charset="0"/>
                </a:rPr>
                <a:t>Jakość miejsca i oferty  </a:t>
              </a:r>
              <a:endParaRPr lang="pl-PL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4142843" y="2440967"/>
              <a:ext cx="485856" cy="1000780"/>
            </a:xfrm>
            <a:prstGeom prst="rightArrow">
              <a:avLst>
                <a:gd name="adj1" fmla="val 50000"/>
                <a:gd name="adj2" fmla="val 25000"/>
              </a:avLst>
            </a:prstGeom>
            <a:gradFill rotWithShape="0">
              <a:gsLst>
                <a:gs pos="0">
                  <a:srgbClr val="B2A1C7"/>
                </a:gs>
                <a:gs pos="50000">
                  <a:srgbClr val="E5DFEC"/>
                </a:gs>
                <a:gs pos="100000">
                  <a:srgbClr val="B2A1C7"/>
                </a:gs>
              </a:gsLst>
              <a:lin ang="18900000" scaled="1"/>
            </a:gradFill>
            <a:ln w="12700">
              <a:solidFill>
                <a:srgbClr val="B2A1C7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3F3151">
                  <a:alpha val="50000"/>
                </a:srgbClr>
              </a:outerShdw>
            </a:effectLst>
          </p:spPr>
          <p:txBody>
            <a:bodyPr/>
            <a:lstStyle/>
            <a:p>
              <a:endParaRPr lang="pl-PL">
                <a:latin typeface="Calibri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 rot="10800000">
              <a:off x="6586662" y="1776740"/>
              <a:ext cx="542801" cy="2045960"/>
            </a:xfrm>
            <a:prstGeom prst="downArrow">
              <a:avLst>
                <a:gd name="adj1" fmla="val 50000"/>
                <a:gd name="adj2" fmla="val 94225"/>
              </a:avLst>
            </a:prstGeom>
            <a:gradFill rotWithShape="0">
              <a:gsLst>
                <a:gs pos="0">
                  <a:srgbClr val="666666"/>
                </a:gs>
                <a:gs pos="50000">
                  <a:srgbClr val="CCCCCC"/>
                </a:gs>
                <a:gs pos="100000">
                  <a:srgbClr val="666666"/>
                </a:gs>
              </a:gsLst>
              <a:lin ang="18900000" scaled="1"/>
            </a:gradFill>
            <a:ln w="12700">
              <a:solidFill>
                <a:srgbClr val="666666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vert" anchor="ctr" anchorCtr="1"/>
            <a:lstStyle/>
            <a:p>
              <a:pPr>
                <a:spcAft>
                  <a:spcPts val="1000"/>
                </a:spcAft>
                <a:defRPr/>
              </a:pPr>
              <a:r>
                <a:rPr lang="pl-PL" b="1" dirty="0">
                  <a:solidFill>
                    <a:srgbClr val="C00000"/>
                  </a:solidFill>
                  <a:latin typeface="Calibri" pitchFamily="34" charset="0"/>
                </a:rPr>
                <a:t>Satysfakcja odbiorcy oferty</a:t>
              </a: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1074738" y="1908175"/>
              <a:ext cx="2878137" cy="1771650"/>
              <a:chOff x="1437" y="11685"/>
              <a:chExt cx="4533" cy="2790"/>
            </a:xfrm>
          </p:grpSpPr>
          <p:sp>
            <p:nvSpPr>
              <p:cNvPr id="9" name="AutoShape 6"/>
              <p:cNvSpPr>
                <a:spLocks noChangeArrowheads="1"/>
              </p:cNvSpPr>
              <p:nvPr/>
            </p:nvSpPr>
            <p:spPr bwMode="auto">
              <a:xfrm>
                <a:off x="1437" y="11685"/>
                <a:ext cx="4528" cy="1212"/>
              </a:xfrm>
              <a:prstGeom prst="roundRect">
                <a:avLst>
                  <a:gd name="adj" fmla="val 16667"/>
                </a:avLst>
              </a:prstGeom>
              <a:solidFill>
                <a:srgbClr val="365F91"/>
              </a:solidFill>
              <a:ln w="12700">
                <a:solidFill>
                  <a:srgbClr val="4F81BD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243F60"/>
                </a:outerShdw>
              </a:effectLst>
            </p:spPr>
            <p:txBody>
              <a:bodyPr/>
              <a:lstStyle/>
              <a:p>
                <a:pPr algn="ctr">
                  <a:spcAft>
                    <a:spcPts val="1000"/>
                  </a:spcAft>
                </a:pPr>
                <a:r>
                  <a:rPr lang="pl-PL" sz="2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KLIMAT</a:t>
                </a:r>
                <a:endParaRPr lang="pl-PL" sz="2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0" name="AutoShape 7"/>
              <p:cNvSpPr>
                <a:spLocks noChangeArrowheads="1"/>
              </p:cNvSpPr>
              <p:nvPr/>
            </p:nvSpPr>
            <p:spPr bwMode="auto">
              <a:xfrm>
                <a:off x="1693" y="12275"/>
                <a:ext cx="4063" cy="12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5B3D7"/>
                  </a:gs>
                  <a:gs pos="50000">
                    <a:srgbClr val="4F81BD"/>
                  </a:gs>
                  <a:gs pos="100000">
                    <a:srgbClr val="95B3D7"/>
                  </a:gs>
                </a:gsLst>
                <a:lin ang="5400000" scaled="1"/>
              </a:gradFill>
              <a:ln w="12700">
                <a:solidFill>
                  <a:srgbClr val="4F81BD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243F60"/>
                </a:outerShdw>
              </a:effectLst>
            </p:spPr>
            <p:txBody>
              <a:bodyPr/>
              <a:lstStyle/>
              <a:p>
                <a:pPr algn="ctr">
                  <a:spcAft>
                    <a:spcPts val="1000"/>
                  </a:spcAft>
                </a:pPr>
                <a:r>
                  <a:rPr lang="pl-PL" sz="2400" b="1" i="1" dirty="0">
                    <a:latin typeface="Calibri" pitchFamily="34" charset="0"/>
                  </a:rPr>
                  <a:t>SPECYFIKA </a:t>
                </a:r>
                <a:endParaRPr lang="pl-PL" sz="2400" i="1" dirty="0">
                  <a:latin typeface="Calibri" pitchFamily="34" charset="0"/>
                </a:endParaRPr>
              </a:p>
            </p:txBody>
          </p:sp>
          <p:sp>
            <p:nvSpPr>
              <p:cNvPr id="11" name="AutoShape 8"/>
              <p:cNvSpPr>
                <a:spLocks noChangeArrowheads="1"/>
              </p:cNvSpPr>
              <p:nvPr/>
            </p:nvSpPr>
            <p:spPr bwMode="auto">
              <a:xfrm>
                <a:off x="1895" y="12899"/>
                <a:ext cx="3710" cy="157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5B3D7"/>
                  </a:gs>
                  <a:gs pos="50000">
                    <a:srgbClr val="DBE5F1"/>
                  </a:gs>
                  <a:gs pos="100000">
                    <a:srgbClr val="95B3D7"/>
                  </a:gs>
                </a:gsLst>
                <a:lin ang="18900000" scaled="1"/>
              </a:gradFill>
              <a:ln w="12700">
                <a:solidFill>
                  <a:srgbClr val="95B3D7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algn="ctr"/>
                <a:r>
                  <a:rPr lang="pl-PL" sz="2400" b="1" dirty="0">
                    <a:solidFill>
                      <a:srgbClr val="000000"/>
                    </a:solidFill>
                    <a:latin typeface="Calibri" pitchFamily="34" charset="0"/>
                  </a:rPr>
                  <a:t>ZASÓB</a:t>
                </a:r>
              </a:p>
              <a:p>
                <a:r>
                  <a:rPr lang="pl-PL" sz="16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3</a:t>
                </a:r>
                <a:r>
                  <a:rPr lang="pl-PL" sz="1600" b="1" dirty="0">
                    <a:solidFill>
                      <a:srgbClr val="000000"/>
                    </a:solidFill>
                    <a:latin typeface="Calibri" pitchFamily="34" charset="0"/>
                  </a:rPr>
                  <a:t>. </a:t>
                </a:r>
                <a:r>
                  <a:rPr lang="pl-PL" sz="16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Infrastruktura udostępnienia 	(trasa)</a:t>
                </a:r>
              </a:p>
              <a:p>
                <a:r>
                  <a:rPr lang="pl-PL" sz="16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2. Infrastruktura pobytowa</a:t>
                </a:r>
              </a:p>
              <a:p>
                <a:r>
                  <a:rPr lang="pl-PL" sz="16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1. Ukształtowanie </a:t>
                </a:r>
                <a:r>
                  <a:rPr lang="pl-PL" sz="1600" b="1" dirty="0">
                    <a:solidFill>
                      <a:srgbClr val="000000"/>
                    </a:solidFill>
                    <a:latin typeface="Calibri" pitchFamily="34" charset="0"/>
                  </a:rPr>
                  <a:t>przestrzenne </a:t>
                </a:r>
              </a:p>
              <a:p>
                <a:r>
                  <a:rPr lang="pl-PL" sz="1600" b="1" dirty="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r>
                  <a:rPr lang="pl-PL" sz="16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   i </a:t>
                </a:r>
                <a:r>
                  <a:rPr lang="pl-PL" sz="1600" b="1" dirty="0">
                    <a:solidFill>
                      <a:srgbClr val="000000"/>
                    </a:solidFill>
                    <a:latin typeface="Calibri" pitchFamily="34" charset="0"/>
                  </a:rPr>
                  <a:t>wizerunek miejscowości </a:t>
                </a:r>
              </a:p>
              <a:p>
                <a:r>
                  <a:rPr lang="pl-PL" sz="16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pl-PL" sz="1600" b="1" dirty="0">
                  <a:solidFill>
                    <a:srgbClr val="000000"/>
                  </a:solidFill>
                  <a:latin typeface="Calibri" pitchFamily="34" charset="0"/>
                </a:endParaRPr>
              </a:p>
              <a:p>
                <a:endParaRPr lang="pl-PL" sz="3600" dirty="0">
                  <a:latin typeface="Calibri" pitchFamily="34" charset="0"/>
                </a:endParaRPr>
              </a:p>
            </p:txBody>
          </p:sp>
        </p:grpSp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4160888798"/>
                </p:ext>
              </p:extLst>
            </p:nvPr>
          </p:nvGraphicFramePr>
          <p:xfrm>
            <a:off x="4142843" y="1907187"/>
            <a:ext cx="2254804" cy="17850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13" name="Symbol zastępczy numeru slajd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15" name="Prostokąt zaokrąglony 14"/>
          <p:cNvSpPr/>
          <p:nvPr/>
        </p:nvSpPr>
        <p:spPr>
          <a:xfrm>
            <a:off x="1266744" y="1000594"/>
            <a:ext cx="3766889" cy="3045472"/>
          </a:xfrm>
          <a:prstGeom prst="roundRect">
            <a:avLst/>
          </a:prstGeom>
          <a:noFill/>
          <a:ln w="381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2187866" y="1077141"/>
            <a:ext cx="181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>
                <a:solidFill>
                  <a:srgbClr val="C00000"/>
                </a:solidFill>
              </a:rPr>
              <a:t>opowieść</a:t>
            </a:r>
            <a:endParaRPr lang="pl-PL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1"/>
          <p:cNvSpPr>
            <a:spLocks noGrp="1"/>
          </p:cNvSpPr>
          <p:nvPr>
            <p:ph type="title"/>
          </p:nvPr>
        </p:nvSpPr>
        <p:spPr>
          <a:xfrm>
            <a:off x="107504" y="195486"/>
            <a:ext cx="5832003" cy="854075"/>
          </a:xfrm>
        </p:spPr>
        <p:txBody>
          <a:bodyPr>
            <a:normAutofit fontScale="90000"/>
          </a:bodyPr>
          <a:lstStyle/>
          <a:p>
            <a:pPr algn="l"/>
            <a:r>
              <a:rPr lang="pl-PL" sz="3600" b="1" dirty="0" smtClean="0">
                <a:latin typeface="Calibri" pitchFamily="34" charset="0"/>
              </a:rPr>
              <a:t>Walory</a:t>
            </a:r>
            <a:br>
              <a:rPr lang="pl-PL" sz="3600" b="1" dirty="0" smtClean="0">
                <a:latin typeface="Calibri" pitchFamily="34" charset="0"/>
              </a:rPr>
            </a:br>
            <a:r>
              <a:rPr lang="pl-PL" sz="3600" b="1" dirty="0" smtClean="0">
                <a:latin typeface="Calibri" pitchFamily="34" charset="0"/>
              </a:rPr>
              <a:t> wsi</a:t>
            </a:r>
            <a:r>
              <a:rPr lang="pl-PL" sz="3600" b="1" dirty="0" smtClean="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pl-PL" sz="3000" b="1" dirty="0" smtClean="0">
                <a:solidFill>
                  <a:srgbClr val="C00000"/>
                </a:solidFill>
                <a:latin typeface="Calibri" pitchFamily="34" charset="0"/>
              </a:rPr>
              <a:t>	</a:t>
            </a:r>
            <a:endParaRPr lang="pl-PL" sz="3000" dirty="0" smtClean="0">
              <a:solidFill>
                <a:srgbClr val="C00000"/>
              </a:solidFill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1559193" y="442486"/>
            <a:ext cx="5184576" cy="4392488"/>
            <a:chOff x="1437" y="11685"/>
            <a:chExt cx="4533" cy="2790"/>
          </a:xfrm>
        </p:grpSpPr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437" y="11685"/>
              <a:ext cx="4528" cy="1212"/>
            </a:xfrm>
            <a:prstGeom prst="roundRect">
              <a:avLst>
                <a:gd name="adj" fmla="val 16667"/>
              </a:avLst>
            </a:prstGeom>
            <a:solidFill>
              <a:srgbClr val="365F91"/>
            </a:solidFill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/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pl-PL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KLIMAT</a:t>
              </a:r>
              <a:endParaRPr lang="pl-PL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1693" y="12275"/>
              <a:ext cx="4063" cy="12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5B3D7"/>
                </a:gs>
                <a:gs pos="50000">
                  <a:srgbClr val="4F81BD"/>
                </a:gs>
                <a:gs pos="100000">
                  <a:srgbClr val="95B3D7"/>
                </a:gs>
              </a:gsLst>
              <a:lin ang="5400000" scaled="1"/>
            </a:gradFill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/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pl-PL" sz="2400" b="1" i="1" dirty="0">
                  <a:latin typeface="Calibri" pitchFamily="34" charset="0"/>
                </a:rPr>
                <a:t>SPECYFIKA </a:t>
              </a:r>
              <a:endParaRPr lang="pl-PL" sz="2400" i="1" dirty="0">
                <a:latin typeface="Calibri" pitchFamily="34" charset="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1895" y="12899"/>
              <a:ext cx="3710" cy="157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5B3D7"/>
                </a:gs>
                <a:gs pos="50000">
                  <a:srgbClr val="DBE5F1"/>
                </a:gs>
                <a:gs pos="100000">
                  <a:srgbClr val="95B3D7"/>
                </a:gs>
              </a:gsLst>
              <a:lin ang="189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pl-PL" sz="3200" b="1" dirty="0" smtClean="0">
                  <a:solidFill>
                    <a:srgbClr val="C00000"/>
                  </a:solidFill>
                  <a:latin typeface="Calibri" pitchFamily="34" charset="0"/>
                </a:rPr>
                <a:t>ZASOBY</a:t>
              </a:r>
              <a:endParaRPr lang="pl-PL" sz="3200" b="1" dirty="0">
                <a:solidFill>
                  <a:srgbClr val="C00000"/>
                </a:solidFill>
                <a:latin typeface="Calibri" pitchFamily="34" charset="0"/>
              </a:endParaRPr>
            </a:p>
            <a:p>
              <a:pPr marL="342900" indent="-342900">
                <a:buFont typeface="Arial" pitchFamily="34" charset="0"/>
                <a:buChar char="•"/>
              </a:pPr>
              <a:r>
                <a:rPr lang="pl-PL" sz="2000" b="1" dirty="0">
                  <a:solidFill>
                    <a:srgbClr val="000000"/>
                  </a:solidFill>
                  <a:latin typeface="Calibri" pitchFamily="34" charset="0"/>
                </a:rPr>
                <a:t>Infrastruktura </a:t>
              </a:r>
              <a:r>
                <a:rPr lang="pl-PL" sz="2000" b="1" dirty="0" smtClean="0">
                  <a:solidFill>
                    <a:srgbClr val="000000"/>
                  </a:solidFill>
                  <a:latin typeface="Calibri" pitchFamily="34" charset="0"/>
                </a:rPr>
                <a:t>udostępnienia (trasa)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pl-PL" sz="2000" b="1" dirty="0" smtClean="0">
                  <a:solidFill>
                    <a:srgbClr val="000000"/>
                  </a:solidFill>
                  <a:latin typeface="Calibri" pitchFamily="34" charset="0"/>
                </a:rPr>
                <a:t>Infrastruktura </a:t>
              </a:r>
              <a:r>
                <a:rPr lang="pl-PL" sz="2000" b="1" dirty="0">
                  <a:solidFill>
                    <a:srgbClr val="000000"/>
                  </a:solidFill>
                  <a:latin typeface="Calibri" pitchFamily="34" charset="0"/>
                </a:rPr>
                <a:t>pobytowa 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pl-PL" sz="2000" b="1" dirty="0" smtClean="0">
                  <a:solidFill>
                    <a:srgbClr val="000000"/>
                  </a:solidFill>
                  <a:latin typeface="Calibri" pitchFamily="34" charset="0"/>
                </a:rPr>
                <a:t>Ukształtowanie </a:t>
              </a:r>
              <a:r>
                <a:rPr lang="pl-PL" sz="2000" b="1" dirty="0">
                  <a:solidFill>
                    <a:srgbClr val="000000"/>
                  </a:solidFill>
                  <a:latin typeface="Calibri" pitchFamily="34" charset="0"/>
                </a:rPr>
                <a:t>przestrzenne </a:t>
              </a:r>
            </a:p>
            <a:p>
              <a:r>
                <a:rPr lang="pl-PL" sz="2000" b="1" dirty="0">
                  <a:solidFill>
                    <a:srgbClr val="000000"/>
                  </a:solidFill>
                  <a:latin typeface="Calibri" pitchFamily="34" charset="0"/>
                </a:rPr>
                <a:t>      i wizerunek miejscowości </a:t>
              </a:r>
            </a:p>
            <a:p>
              <a:endParaRPr lang="pl-PL" sz="2000" b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endParaRPr lang="pl-PL" sz="1600" b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endParaRPr lang="pl-PL" sz="3600" dirty="0">
                <a:latin typeface="Calibri" pitchFamily="34" charset="0"/>
              </a:endParaRPr>
            </a:p>
          </p:txBody>
        </p:sp>
      </p:grpSp>
      <p:sp>
        <p:nvSpPr>
          <p:cNvPr id="13" name="pole tekstowe 12"/>
          <p:cNvSpPr txBox="1"/>
          <p:nvPr/>
        </p:nvSpPr>
        <p:spPr>
          <a:xfrm>
            <a:off x="5594176" y="1851670"/>
            <a:ext cx="3312368" cy="1200329"/>
          </a:xfrm>
          <a:prstGeom prst="rect">
            <a:avLst/>
          </a:prstGeom>
          <a:gradFill>
            <a:gsLst>
              <a:gs pos="0">
                <a:srgbClr val="95B3D7"/>
              </a:gs>
              <a:gs pos="50000">
                <a:srgbClr val="DBE5F1"/>
              </a:gs>
              <a:gs pos="100000">
                <a:srgbClr val="95B3D7"/>
              </a:gs>
            </a:gsLst>
            <a:lin ang="189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C00000"/>
                </a:solidFill>
                <a:latin typeface="Calibri" pitchFamily="34" charset="0"/>
              </a:rPr>
              <a:t>Baza materialna atrakcyjności miejscowości </a:t>
            </a:r>
            <a:endParaRPr lang="pl-PL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692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1520" y="0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</a:rPr>
              <a:t>ZASOBY</a:t>
            </a:r>
            <a:r>
              <a:rPr lang="pl-PL" sz="2400" b="1" dirty="0" smtClean="0"/>
              <a:t>: Ukształtowanie przestrzenne i </a:t>
            </a:r>
            <a:r>
              <a:rPr lang="pl-PL" sz="2400" b="1" dirty="0"/>
              <a:t>wizerunek miejscowości</a:t>
            </a:r>
          </a:p>
        </p:txBody>
      </p:sp>
      <p:pic>
        <p:nvPicPr>
          <p:cNvPr id="5" name="Obraz 4" descr="Kamień Sl zasob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55526"/>
            <a:ext cx="3888432" cy="3744416"/>
          </a:xfrm>
          <a:prstGeom prst="rect">
            <a:avLst/>
          </a:prstGeom>
        </p:spPr>
      </p:pic>
      <p:pic>
        <p:nvPicPr>
          <p:cNvPr id="6" name="Obraz 5" descr="Kamień Sl specyfi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555526"/>
            <a:ext cx="3672408" cy="3734233"/>
          </a:xfrm>
          <a:prstGeom prst="rect">
            <a:avLst/>
          </a:prstGeom>
        </p:spPr>
      </p:pic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395536" y="4343281"/>
            <a:ext cx="8208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Kamień Śląski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(gmina Gogolin, województwo opolskie)</a:t>
            </a:r>
            <a:r>
              <a:rPr kumimoji="0" lang="pl-PL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l-PL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</a:t>
            </a:r>
            <a:r>
              <a:rPr lang="pl-PL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wieś dziedzictwa </a:t>
            </a:r>
            <a:r>
              <a:rPr lang="pl-PL" sz="1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kulturowego.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l-PL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ysoka jakość ukształtowania przestrzennego i wizerunku miejscowości jako wiejskiego kurortu, 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fot. Ryszard Wilczyński.</a:t>
            </a:r>
            <a:endParaRPr kumimoji="0" 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3541160"/>
              </p:ext>
            </p:extLst>
          </p:nvPr>
        </p:nvGraphicFramePr>
        <p:xfrm>
          <a:off x="107504" y="123478"/>
          <a:ext cx="8928992" cy="4392488"/>
        </p:xfrm>
        <a:graphic>
          <a:graphicData uri="http://schemas.openxmlformats.org/drawingml/2006/table">
            <a:tbl>
              <a:tblPr firstRow="1" bandRow="1"/>
              <a:tblGrid>
                <a:gridCol w="5205636"/>
                <a:gridCol w="3723356"/>
              </a:tblGrid>
              <a:tr h="740892">
                <a:tc gridSpan="2">
                  <a:txBody>
                    <a:bodyPr/>
                    <a:lstStyle>
                      <a:defPPr>
                        <a:defRPr lang="pl-PL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pl-PL" sz="2400" b="1" u="none" kern="1200" dirty="0" smtClean="0">
                          <a:solidFill>
                            <a:srgbClr val="C0000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ZASOBY</a:t>
                      </a:r>
                      <a:r>
                        <a:rPr lang="pl-PL" sz="2400" b="1" u="none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:</a:t>
                      </a:r>
                      <a:r>
                        <a:rPr lang="pl-PL" sz="2400" b="1" u="none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400" b="1" u="none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Infrastruktura pobytowa </a:t>
                      </a:r>
                      <a:endParaRPr lang="pl-PL" sz="2400" u="none" strike="noStrike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1439" marR="91439" marT="45718" marB="457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651596">
                <a:tc>
                  <a:txBody>
                    <a:bodyPr/>
                    <a:lstStyle>
                      <a:defPPr>
                        <a:defRPr lang="pl-PL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/>
                      <a:endParaRPr lang="pl-PL" sz="180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39" marR="91439" marT="45718" marB="45718">
                    <a:lnL w="12700" cmpd="sng">
                      <a:solidFill>
                        <a:sysClr val="window" lastClr="FFFFFF"/>
                      </a:solidFill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pl-PL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Obiekty gwarantujące zaspokojenie potrzeb związanych z</a:t>
                      </a:r>
                      <a:r>
                        <a:rPr lang="pl-PL" sz="22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pobytem i</a:t>
                      </a:r>
                      <a:r>
                        <a:rPr lang="pl-PL" sz="22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 zwiedzaniem: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nocleg,</a:t>
                      </a:r>
                      <a:r>
                        <a:rPr lang="pl-PL" sz="18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wyżywienie</a:t>
                      </a: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pl-PL" sz="18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Internet i łączność, </a:t>
                      </a: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urządzenie</a:t>
                      </a:r>
                      <a:r>
                        <a:rPr lang="pl-PL" sz="18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miejsc ważnych dla pobytu (IT, miejsca spoczynkowe, WC), obiekty sportowe i rekreacyjne</a:t>
                      </a: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1439" marR="91439" marT="45718" marB="45718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noFill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E:\STREFA zdjęcia\1d. Strefa - Budynki usługowe i użyteczności publicznej\Kopia gm.Dobrzeń Wlk.,Krzanowice RW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2184" b="17450"/>
          <a:stretch>
            <a:fillRect/>
          </a:stretch>
        </p:blipFill>
        <p:spPr bwMode="auto">
          <a:xfrm>
            <a:off x="107504" y="771550"/>
            <a:ext cx="521571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7504" y="0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</a:rPr>
              <a:t>ZASOBY</a:t>
            </a:r>
            <a:r>
              <a:rPr lang="pl-PL" sz="2400" b="1" dirty="0" smtClean="0"/>
              <a:t>: Infrastruktura </a:t>
            </a:r>
            <a:r>
              <a:rPr lang="pl-PL" sz="2400" b="1" dirty="0"/>
              <a:t>pobytowa</a:t>
            </a:r>
          </a:p>
        </p:txBody>
      </p:sp>
      <p:pic>
        <p:nvPicPr>
          <p:cNvPr id="3" name="Obraz 2" descr="Kamien Sl Infrastruktura pobyt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27534"/>
            <a:ext cx="4248473" cy="3186356"/>
          </a:xfrm>
          <a:prstGeom prst="rect">
            <a:avLst/>
          </a:prstGeom>
        </p:spPr>
      </p:pic>
      <p:pic>
        <p:nvPicPr>
          <p:cNvPr id="4" name="Obraz 3" descr="Kamień Sl infrastruktura pobytu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627534"/>
            <a:ext cx="4615172" cy="3168352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17115" y="3823892"/>
            <a:ext cx="892899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Kamień </a:t>
            </a:r>
            <a:r>
              <a:rPr lang="pl-PL" b="1" dirty="0" smtClean="0">
                <a:solidFill>
                  <a:srgbClr val="C00000"/>
                </a:solidFill>
              </a:rPr>
              <a:t>Śląski </a:t>
            </a:r>
          </a:p>
          <a:p>
            <a:r>
              <a:rPr lang="pl-PL" sz="1600" b="1" dirty="0" smtClean="0"/>
              <a:t>infrastruktura noclegowa (i konferencyjna): </a:t>
            </a:r>
            <a:r>
              <a:rPr lang="pl-PL" sz="1600" dirty="0" smtClean="0"/>
              <a:t>zamek </a:t>
            </a:r>
            <a:r>
              <a:rPr lang="pl-PL" sz="1600" dirty="0"/>
              <a:t>i sanatorium </a:t>
            </a:r>
            <a:r>
              <a:rPr lang="pl-PL" sz="1600" dirty="0" err="1"/>
              <a:t>Sebastianeum</a:t>
            </a:r>
            <a:r>
              <a:rPr lang="pl-PL" sz="1600" dirty="0"/>
              <a:t> </a:t>
            </a:r>
            <a:r>
              <a:rPr lang="pl-PL" sz="1600" dirty="0" err="1"/>
              <a:t>Silesiacum</a:t>
            </a:r>
            <a:r>
              <a:rPr lang="pl-PL" sz="1600" dirty="0"/>
              <a:t> </a:t>
            </a:r>
            <a:endParaRPr lang="pl-PL" sz="1600" dirty="0" smtClean="0"/>
          </a:p>
          <a:p>
            <a:r>
              <a:rPr lang="pl-PL" sz="1600" b="1" dirty="0" smtClean="0"/>
              <a:t>baza gastronomiczna i miejsca dedykowane przyjezdnym</a:t>
            </a:r>
            <a:r>
              <a:rPr lang="pl-PL" dirty="0" smtClean="0"/>
              <a:t>: </a:t>
            </a:r>
            <a:r>
              <a:rPr lang="pl-PL" sz="1600" dirty="0"/>
              <a:t>w </a:t>
            </a:r>
            <a:r>
              <a:rPr lang="pl-PL" sz="1600" dirty="0" smtClean="0"/>
              <a:t>centrum wsi i </a:t>
            </a:r>
            <a:r>
              <a:rPr lang="pl-PL" sz="1600" dirty="0"/>
              <a:t>w parku </a:t>
            </a:r>
            <a:r>
              <a:rPr lang="pl-PL" sz="1600" dirty="0" smtClean="0"/>
              <a:t>zamkowym </a:t>
            </a:r>
          </a:p>
          <a:p>
            <a:r>
              <a:rPr lang="pl-PL" sz="1400" dirty="0" smtClean="0"/>
              <a:t>fot</a:t>
            </a:r>
            <a:r>
              <a:rPr lang="pl-PL" sz="1400" dirty="0"/>
              <a:t>. Ryszard Wilczyński.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15"/>
          <p:cNvSpPr txBox="1">
            <a:spLocks noChangeArrowheads="1"/>
          </p:cNvSpPr>
          <p:nvPr/>
        </p:nvSpPr>
        <p:spPr bwMode="auto">
          <a:xfrm>
            <a:off x="179512" y="195486"/>
            <a:ext cx="2448272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b="1" dirty="0" smtClean="0">
                <a:latin typeface="Calibri" pitchFamily="34" charset="0"/>
              </a:rPr>
              <a:t>Sieci</a:t>
            </a:r>
            <a:r>
              <a:rPr lang="pl-PL" sz="2400" b="1" dirty="0">
                <a:latin typeface="Calibri" pitchFamily="34" charset="0"/>
              </a:rPr>
              <a:t> </a:t>
            </a:r>
            <a:r>
              <a:rPr lang="pl-PL" sz="2400" b="1" dirty="0" smtClean="0">
                <a:latin typeface="Calibri" pitchFamily="34" charset="0"/>
              </a:rPr>
              <a:t>Najpiękniejszych Wsi:</a:t>
            </a:r>
          </a:p>
          <a:p>
            <a:endParaRPr lang="pl-PL" sz="800" b="1" dirty="0" smtClean="0">
              <a:latin typeface="Calibri" pitchFamily="34" charset="0"/>
            </a:endParaRPr>
          </a:p>
          <a:p>
            <a:r>
              <a:rPr lang="pl-PL" sz="24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Belgia</a:t>
            </a:r>
            <a:r>
              <a:rPr lang="pl-PL" sz="24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r>
              <a:rPr lang="pl-PL" sz="24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Włochy, </a:t>
            </a:r>
          </a:p>
          <a:p>
            <a:r>
              <a:rPr lang="pl-PL" sz="24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Niemcy</a:t>
            </a:r>
            <a:r>
              <a:rPr lang="pl-PL" sz="24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l-PL" sz="24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(Saksonia)</a:t>
            </a:r>
          </a:p>
          <a:p>
            <a:r>
              <a:rPr lang="pl-PL" sz="24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Hiszpania</a:t>
            </a:r>
            <a:r>
              <a:rPr lang="pl-PL" sz="24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Rumunia, </a:t>
            </a:r>
          </a:p>
          <a:p>
            <a:r>
              <a:rPr lang="pl-PL" sz="24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Kanada, </a:t>
            </a:r>
          </a:p>
          <a:p>
            <a:r>
              <a:rPr lang="pl-PL" sz="24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Japonia.</a:t>
            </a:r>
          </a:p>
        </p:txBody>
      </p:sp>
      <p:pic>
        <p:nvPicPr>
          <p:cNvPr id="4" name="Obraz 3" descr="Inne siec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23478"/>
            <a:ext cx="6372200" cy="4537779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4587974"/>
            <a:ext cx="9144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/>
              <a:t>Ź</a:t>
            </a:r>
            <a:r>
              <a:rPr lang="pl-PL" sz="1100" dirty="0" smtClean="0"/>
              <a:t>ródło</a:t>
            </a:r>
            <a:r>
              <a:rPr lang="pl-PL" sz="1100" dirty="0"/>
              <a:t>: prezentacja „Ochrona zabytków, rozwój wsi, turystyka: odnosząca sukcesy koncepcja </a:t>
            </a:r>
            <a:r>
              <a:rPr lang="pl-PL" sz="1100" i="1" dirty="0"/>
              <a:t>najpiękniejszych wsi</a:t>
            </a:r>
            <a:r>
              <a:rPr lang="pl-PL" sz="1100" dirty="0"/>
              <a:t>  rozprzestrzenia się w Europie</a:t>
            </a:r>
            <a:r>
              <a:rPr lang="de-DE" sz="1100" dirty="0"/>
              <a:t>, Marcus Thieme, </a:t>
            </a:r>
            <a:r>
              <a:rPr lang="pl-PL" sz="1100" dirty="0"/>
              <a:t>Saksoński Urząd Krajowy ds. Środowiska, Rolnictwa i Geologii, Drezno; Konferencja „Wiejska Przestrzeń – zagrożone dziedzictwo”, Kamień Śląski (woj. Opolskie, Polska), 16 czerwca 2011 r.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Z:\! dla Moniki\mapki Kamień Śląski\! TRASA ZWIEDZANIA\mapak no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63" y="-22913"/>
            <a:ext cx="9152785" cy="515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141480"/>
            <a:ext cx="8229600" cy="270030"/>
          </a:xfrm>
        </p:spPr>
        <p:txBody>
          <a:bodyPr>
            <a:normAutofit fontScale="90000"/>
          </a:bodyPr>
          <a:lstStyle/>
          <a:p>
            <a:pPr algn="l"/>
            <a:r>
              <a:rPr lang="pl-PL" sz="3000" b="1" dirty="0" smtClean="0"/>
              <a:t/>
            </a:r>
            <a:br>
              <a:rPr lang="pl-PL" sz="3000" b="1" dirty="0" smtClean="0"/>
            </a:br>
            <a:r>
              <a:rPr lang="pl-PL" sz="3000" b="1" dirty="0"/>
              <a:t/>
            </a:r>
            <a:br>
              <a:rPr lang="pl-PL" sz="3000" b="1" dirty="0"/>
            </a:br>
            <a:endParaRPr lang="pl-PL" sz="16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757155" y="468385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/>
              <a:t>Pałac </a:t>
            </a:r>
            <a:r>
              <a:rPr lang="pl-PL" sz="1100" b="1" dirty="0"/>
              <a:t>Św. </a:t>
            </a:r>
            <a:r>
              <a:rPr lang="pl-PL" sz="1100" b="1" dirty="0" smtClean="0"/>
              <a:t>Jacka </a:t>
            </a:r>
            <a:endParaRPr lang="pl-PL" sz="1100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017979" y="4898570"/>
            <a:ext cx="12241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/>
              <a:t>„</a:t>
            </a:r>
            <a:r>
              <a:rPr lang="pl-PL" sz="1100" b="1" dirty="0" smtClean="0">
                <a:latin typeface="+mj-lt"/>
              </a:rPr>
              <a:t>Śladami susł</a:t>
            </a:r>
            <a:r>
              <a:rPr lang="pl-PL" sz="1100" b="1" dirty="0" smtClean="0"/>
              <a:t>a”</a:t>
            </a:r>
            <a:r>
              <a:rPr lang="pl-PL" sz="1400" b="1" dirty="0" smtClean="0"/>
              <a:t> * </a:t>
            </a:r>
            <a:r>
              <a:rPr lang="pl-PL" sz="1100" b="1" dirty="0" smtClean="0"/>
              <a:t>*</a:t>
            </a:r>
            <a:endParaRPr lang="pl-PL" sz="1100" b="1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141" y="4567772"/>
            <a:ext cx="798513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89" y="4447719"/>
            <a:ext cx="652463" cy="32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3283849" y="3626047"/>
            <a:ext cx="17281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>
                <a:latin typeface="+mj-lt"/>
              </a:rPr>
              <a:t>Pomnik </a:t>
            </a:r>
            <a:endParaRPr lang="pl-PL" sz="1100" b="1" dirty="0" smtClean="0">
              <a:latin typeface="+mj-lt"/>
            </a:endParaRPr>
          </a:p>
          <a:p>
            <a:r>
              <a:rPr lang="pl-PL" sz="1100" b="1" dirty="0" smtClean="0">
                <a:latin typeface="+mj-lt"/>
              </a:rPr>
              <a:t>Ofiar </a:t>
            </a:r>
            <a:endParaRPr lang="pl-PL" sz="1100" b="1" dirty="0">
              <a:latin typeface="+mj-lt"/>
            </a:endParaRPr>
          </a:p>
          <a:p>
            <a:r>
              <a:rPr lang="pl-PL" sz="1100" b="1" dirty="0">
                <a:latin typeface="+mj-lt"/>
              </a:rPr>
              <a:t>Wojen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79" y="4961038"/>
            <a:ext cx="219075" cy="1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38" y="4610817"/>
            <a:ext cx="219075" cy="1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70" y="3814676"/>
            <a:ext cx="219075" cy="1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020" y="3696779"/>
            <a:ext cx="420459" cy="42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pole tekstowe 20"/>
          <p:cNvSpPr txBox="1"/>
          <p:nvPr/>
        </p:nvSpPr>
        <p:spPr>
          <a:xfrm>
            <a:off x="4114868" y="3503278"/>
            <a:ext cx="8828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>
                <a:latin typeface="+mj-lt"/>
              </a:rPr>
              <a:t>„Liliowy zakątek”</a:t>
            </a:r>
            <a:endParaRPr lang="pl-PL" sz="1100" b="1" dirty="0">
              <a:latin typeface="+mj-lt"/>
            </a:endParaRPr>
          </a:p>
        </p:txBody>
      </p:sp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03" y="3552789"/>
            <a:ext cx="219075" cy="1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693" y="3355532"/>
            <a:ext cx="360363" cy="21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ole tekstowe 23"/>
          <p:cNvSpPr txBox="1"/>
          <p:nvPr/>
        </p:nvSpPr>
        <p:spPr>
          <a:xfrm>
            <a:off x="3795063" y="2891936"/>
            <a:ext cx="317385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/>
              <a:t>      </a:t>
            </a:r>
            <a:r>
              <a:rPr lang="pl-PL" sz="1000" b="1" dirty="0" smtClean="0">
                <a:latin typeface="+mj-lt"/>
              </a:rPr>
              <a:t>Kościół </a:t>
            </a:r>
            <a:r>
              <a:rPr lang="pl-PL" sz="1000" b="1" dirty="0">
                <a:latin typeface="+mj-lt"/>
              </a:rPr>
              <a:t>pw. </a:t>
            </a:r>
            <a:endParaRPr lang="pl-PL" sz="1000" b="1" dirty="0" smtClean="0">
              <a:latin typeface="+mj-lt"/>
            </a:endParaRPr>
          </a:p>
          <a:p>
            <a:r>
              <a:rPr lang="pl-PL" sz="1000" b="1" dirty="0">
                <a:latin typeface="+mj-lt"/>
              </a:rPr>
              <a:t> </a:t>
            </a:r>
            <a:r>
              <a:rPr lang="pl-PL" sz="1000" b="1" dirty="0" smtClean="0">
                <a:latin typeface="+mj-lt"/>
              </a:rPr>
              <a:t>            Św</a:t>
            </a:r>
            <a:r>
              <a:rPr lang="pl-PL" sz="1000" b="1" dirty="0">
                <a:latin typeface="+mj-lt"/>
              </a:rPr>
              <a:t>. </a:t>
            </a:r>
            <a:r>
              <a:rPr lang="pl-PL" sz="1000" b="1" dirty="0" smtClean="0">
                <a:latin typeface="+mj-lt"/>
              </a:rPr>
              <a:t>Jacka </a:t>
            </a:r>
          </a:p>
          <a:p>
            <a:r>
              <a:rPr lang="pl-PL" sz="1000" b="1" dirty="0" smtClean="0">
                <a:latin typeface="+mj-lt"/>
              </a:rPr>
              <a:t>           Figura </a:t>
            </a:r>
            <a:r>
              <a:rPr lang="pl-PL" sz="1000" b="1" dirty="0">
                <a:latin typeface="+mj-lt"/>
              </a:rPr>
              <a:t>św. </a:t>
            </a:r>
            <a:endParaRPr lang="pl-PL" sz="1000" b="1" dirty="0" smtClean="0">
              <a:latin typeface="+mj-lt"/>
            </a:endParaRPr>
          </a:p>
          <a:p>
            <a:r>
              <a:rPr lang="pl-PL" sz="1000" b="1" dirty="0" smtClean="0">
                <a:latin typeface="+mj-lt"/>
              </a:rPr>
              <a:t>Jana </a:t>
            </a:r>
            <a:r>
              <a:rPr lang="pl-PL" sz="1000" b="1" dirty="0">
                <a:latin typeface="+mj-lt"/>
              </a:rPr>
              <a:t>Nepomucena</a:t>
            </a:r>
          </a:p>
        </p:txBody>
      </p:sp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49" y="2606830"/>
            <a:ext cx="219075" cy="1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35" y="2910449"/>
            <a:ext cx="219075" cy="1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390" y="2606830"/>
            <a:ext cx="847725" cy="42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844" y="2404950"/>
            <a:ext cx="219075" cy="1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13" y="2341949"/>
            <a:ext cx="570771" cy="31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pole tekstowe 29"/>
          <p:cNvSpPr txBox="1"/>
          <p:nvPr/>
        </p:nvSpPr>
        <p:spPr>
          <a:xfrm>
            <a:off x="5390655" y="2323140"/>
            <a:ext cx="816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/>
              <a:t>„</a:t>
            </a:r>
            <a:r>
              <a:rPr lang="pl-PL" sz="1100" b="1" dirty="0" smtClean="0">
                <a:latin typeface="+mj-lt"/>
              </a:rPr>
              <a:t>Diabelski kamień</a:t>
            </a:r>
            <a:r>
              <a:rPr lang="pl-PL" sz="1100" b="1" dirty="0" smtClean="0"/>
              <a:t>”</a:t>
            </a:r>
            <a:endParaRPr lang="pl-PL" sz="1100" b="1" dirty="0"/>
          </a:p>
        </p:txBody>
      </p:sp>
      <p:sp>
        <p:nvSpPr>
          <p:cNvPr id="31" name="pole tekstowe 30"/>
          <p:cNvSpPr txBox="1"/>
          <p:nvPr/>
        </p:nvSpPr>
        <p:spPr>
          <a:xfrm>
            <a:off x="5318615" y="1130065"/>
            <a:ext cx="34067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>
                <a:latin typeface="+mj-lt"/>
              </a:rPr>
              <a:t>Ku pamięci Powstańców Śląskich – </a:t>
            </a:r>
            <a:r>
              <a:rPr lang="pl-PL" sz="1100" b="1" dirty="0" smtClean="0">
                <a:latin typeface="+mj-lt"/>
              </a:rPr>
              <a:t/>
            </a:r>
            <a:br>
              <a:rPr lang="pl-PL" sz="1100" b="1" dirty="0" smtClean="0">
                <a:latin typeface="+mj-lt"/>
              </a:rPr>
            </a:br>
            <a:r>
              <a:rPr lang="pl-PL" sz="1100" b="1" dirty="0" smtClean="0">
                <a:latin typeface="+mj-lt"/>
              </a:rPr>
              <a:t>pomnik </a:t>
            </a:r>
            <a:r>
              <a:rPr lang="pl-PL" sz="1100" b="1" dirty="0">
                <a:latin typeface="+mj-lt"/>
              </a:rPr>
              <a:t>na cmentarzu parafialnym</a:t>
            </a:r>
          </a:p>
        </p:txBody>
      </p:sp>
      <p:pic>
        <p:nvPicPr>
          <p:cNvPr id="32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61" y="1213662"/>
            <a:ext cx="219075" cy="15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44" y="1356627"/>
            <a:ext cx="762000" cy="37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40" y="1760261"/>
            <a:ext cx="219075" cy="15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772" y="1845785"/>
            <a:ext cx="755650" cy="37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pole tekstowe 35"/>
          <p:cNvSpPr txBox="1"/>
          <p:nvPr/>
        </p:nvSpPr>
        <p:spPr>
          <a:xfrm>
            <a:off x="5137521" y="1760260"/>
            <a:ext cx="1860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>
                <a:latin typeface="+mj-lt"/>
              </a:rPr>
              <a:t>Ekomuzeum przy szkole</a:t>
            </a:r>
            <a:endParaRPr lang="pl-PL" dirty="0">
              <a:latin typeface="+mj-lt"/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5728830" y="95952"/>
            <a:ext cx="15376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>
                <a:latin typeface="+mj-lt"/>
              </a:rPr>
              <a:t>Cmentarz choleryczny*</a:t>
            </a:r>
          </a:p>
        </p:txBody>
      </p:sp>
      <p:pic>
        <p:nvPicPr>
          <p:cNvPr id="38" name="Picture 2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87" y="2438883"/>
            <a:ext cx="4937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795" y="2834249"/>
            <a:ext cx="219075" cy="15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pole tekstowe 39"/>
          <p:cNvSpPr txBox="1"/>
          <p:nvPr/>
        </p:nvSpPr>
        <p:spPr>
          <a:xfrm>
            <a:off x="3801999" y="2088170"/>
            <a:ext cx="864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>
                <a:latin typeface="+mj-lt"/>
              </a:rPr>
              <a:t>Izba Tradycji</a:t>
            </a:r>
            <a:endParaRPr lang="pl-PL" sz="1100" b="1" dirty="0">
              <a:latin typeface="+mj-lt"/>
            </a:endParaRPr>
          </a:p>
        </p:txBody>
      </p:sp>
      <p:cxnSp>
        <p:nvCxnSpPr>
          <p:cNvPr id="41" name="Łącznik prostoliniowy 40"/>
          <p:cNvCxnSpPr/>
          <p:nvPr/>
        </p:nvCxnSpPr>
        <p:spPr>
          <a:xfrm>
            <a:off x="7171956" y="3453410"/>
            <a:ext cx="360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2" name="pole tekstowe 41"/>
          <p:cNvSpPr txBox="1"/>
          <p:nvPr/>
        </p:nvSpPr>
        <p:spPr>
          <a:xfrm>
            <a:off x="7569129" y="3373637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>
                <a:latin typeface="+mj-lt"/>
              </a:rPr>
              <a:t>Trasa 3</a:t>
            </a:r>
          </a:p>
        </p:txBody>
      </p:sp>
      <p:cxnSp>
        <p:nvCxnSpPr>
          <p:cNvPr id="43" name="Łącznik prostoliniowy 42"/>
          <p:cNvCxnSpPr/>
          <p:nvPr/>
        </p:nvCxnSpPr>
        <p:spPr>
          <a:xfrm>
            <a:off x="7171956" y="3626047"/>
            <a:ext cx="36004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4" name="pole tekstowe 43"/>
          <p:cNvSpPr txBox="1"/>
          <p:nvPr/>
        </p:nvSpPr>
        <p:spPr>
          <a:xfrm>
            <a:off x="7578017" y="3538654"/>
            <a:ext cx="1116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 smtClean="0"/>
              <a:t>Trasa 3 (trasa dodatkowa)</a:t>
            </a:r>
            <a:endParaRPr lang="pl-PL" sz="1000" b="1" dirty="0"/>
          </a:p>
        </p:txBody>
      </p:sp>
      <p:sp>
        <p:nvSpPr>
          <p:cNvPr id="46" name="pole tekstowe 45"/>
          <p:cNvSpPr txBox="1"/>
          <p:nvPr/>
        </p:nvSpPr>
        <p:spPr>
          <a:xfrm>
            <a:off x="4055932" y="4778878"/>
            <a:ext cx="9630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>
                <a:latin typeface="+mj-lt"/>
              </a:rPr>
              <a:t>Kaplica </a:t>
            </a:r>
            <a:endParaRPr lang="pl-PL" sz="1100" b="1" dirty="0" smtClean="0">
              <a:latin typeface="+mj-lt"/>
            </a:endParaRPr>
          </a:p>
          <a:p>
            <a:r>
              <a:rPr lang="pl-PL" sz="1100" b="1" dirty="0">
                <a:latin typeface="+mj-lt"/>
              </a:rPr>
              <a:t>ś</a:t>
            </a:r>
            <a:r>
              <a:rPr lang="pl-PL" sz="1100" b="1" dirty="0" smtClean="0">
                <a:latin typeface="+mj-lt"/>
              </a:rPr>
              <a:t>w</a:t>
            </a:r>
            <a:r>
              <a:rPr lang="pl-PL" sz="1100" b="1" dirty="0">
                <a:latin typeface="+mj-lt"/>
              </a:rPr>
              <a:t>. Jacka</a:t>
            </a:r>
          </a:p>
        </p:txBody>
      </p:sp>
      <p:pic>
        <p:nvPicPr>
          <p:cNvPr id="47" name="Picture 2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643" y="4039151"/>
            <a:ext cx="506413" cy="5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45" y="4306502"/>
            <a:ext cx="219075" cy="1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9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679" y="4534634"/>
            <a:ext cx="13779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pole tekstowe 51"/>
          <p:cNvSpPr txBox="1"/>
          <p:nvPr/>
        </p:nvSpPr>
        <p:spPr>
          <a:xfrm>
            <a:off x="3312316" y="3700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cxnSp>
        <p:nvCxnSpPr>
          <p:cNvPr id="53" name="Łącznik prostoliniowy 52"/>
          <p:cNvCxnSpPr/>
          <p:nvPr/>
        </p:nvCxnSpPr>
        <p:spPr>
          <a:xfrm flipV="1">
            <a:off x="7178257" y="3127725"/>
            <a:ext cx="360040" cy="344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pole tekstowe 53"/>
          <p:cNvSpPr txBox="1"/>
          <p:nvPr/>
        </p:nvSpPr>
        <p:spPr>
          <a:xfrm>
            <a:off x="7570015" y="3027390"/>
            <a:ext cx="682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 smtClean="0"/>
              <a:t>Trasa 1</a:t>
            </a:r>
            <a:endParaRPr lang="pl-PL" sz="1000" b="1" dirty="0"/>
          </a:p>
        </p:txBody>
      </p:sp>
      <p:pic>
        <p:nvPicPr>
          <p:cNvPr id="56" name="Picture 3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637" y="4610239"/>
            <a:ext cx="755650" cy="37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pole tekstowe 56"/>
          <p:cNvSpPr txBox="1"/>
          <p:nvPr/>
        </p:nvSpPr>
        <p:spPr>
          <a:xfrm>
            <a:off x="6583160" y="4876982"/>
            <a:ext cx="15374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>
                <a:latin typeface="+mj-lt"/>
              </a:rPr>
              <a:t>Ogród ks. Kneippa</a:t>
            </a:r>
            <a:endParaRPr lang="pl-PL" sz="1100" b="1" dirty="0">
              <a:latin typeface="+mj-lt"/>
            </a:endParaRPr>
          </a:p>
        </p:txBody>
      </p:sp>
      <p:pic>
        <p:nvPicPr>
          <p:cNvPr id="58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80" y="4720520"/>
            <a:ext cx="219075" cy="1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3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213" y="4538845"/>
            <a:ext cx="5730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64" y="4666549"/>
            <a:ext cx="219075" cy="1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pole tekstowe 60"/>
          <p:cNvSpPr txBox="1"/>
          <p:nvPr/>
        </p:nvSpPr>
        <p:spPr>
          <a:xfrm>
            <a:off x="5048135" y="4770361"/>
            <a:ext cx="1397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>
                <a:latin typeface="+mj-lt"/>
              </a:rPr>
              <a:t>Sebastianeum </a:t>
            </a:r>
          </a:p>
          <a:p>
            <a:r>
              <a:rPr lang="pl-PL" sz="1100" b="1" dirty="0" smtClean="0">
                <a:latin typeface="+mj-lt"/>
              </a:rPr>
              <a:t>Silesiacum</a:t>
            </a:r>
            <a:endParaRPr lang="pl-PL" sz="1100" b="1" dirty="0">
              <a:latin typeface="+mj-lt"/>
            </a:endParaRPr>
          </a:p>
        </p:txBody>
      </p:sp>
      <p:pic>
        <p:nvPicPr>
          <p:cNvPr id="62" name="Picture 3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17" y="4117203"/>
            <a:ext cx="580231" cy="28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pole tekstowe 62"/>
          <p:cNvSpPr txBox="1"/>
          <p:nvPr/>
        </p:nvSpPr>
        <p:spPr>
          <a:xfrm>
            <a:off x="5325892" y="4224691"/>
            <a:ext cx="1659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>
                <a:latin typeface="+mj-lt"/>
              </a:rPr>
              <a:t>Grota solna, ogród zimowy</a:t>
            </a:r>
            <a:endParaRPr lang="pl-PL" sz="1100" b="1" dirty="0">
              <a:latin typeface="+mj-lt"/>
            </a:endParaRPr>
          </a:p>
        </p:txBody>
      </p:sp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00" y="4393364"/>
            <a:ext cx="219075" cy="1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3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53" y="4009965"/>
            <a:ext cx="517525" cy="29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pole tekstowe 65"/>
          <p:cNvSpPr txBox="1"/>
          <p:nvPr/>
        </p:nvSpPr>
        <p:spPr>
          <a:xfrm>
            <a:off x="4865233" y="4051269"/>
            <a:ext cx="11400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>
                <a:latin typeface="+mj-lt"/>
              </a:rPr>
              <a:t>Ogród </a:t>
            </a:r>
          </a:p>
          <a:p>
            <a:r>
              <a:rPr lang="pl-PL" sz="1100" b="1" dirty="0" smtClean="0">
                <a:latin typeface="+mj-lt"/>
              </a:rPr>
              <a:t>ziołowy</a:t>
            </a:r>
            <a:endParaRPr lang="pl-PL" sz="1100" b="1" dirty="0">
              <a:latin typeface="+mj-lt"/>
            </a:endParaRPr>
          </a:p>
        </p:txBody>
      </p:sp>
      <p:pic>
        <p:nvPicPr>
          <p:cNvPr id="67" name="Picture 4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273" y="4108140"/>
            <a:ext cx="219075" cy="1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680" y="4102187"/>
            <a:ext cx="219075" cy="1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48" y="3853413"/>
            <a:ext cx="5921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pole tekstowe 69"/>
          <p:cNvSpPr txBox="1"/>
          <p:nvPr/>
        </p:nvSpPr>
        <p:spPr>
          <a:xfrm>
            <a:off x="1695704" y="4117576"/>
            <a:ext cx="9705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>
                <a:latin typeface="+mj-lt"/>
              </a:rPr>
              <a:t>Hipoterapia</a:t>
            </a:r>
          </a:p>
        </p:txBody>
      </p:sp>
      <p:cxnSp>
        <p:nvCxnSpPr>
          <p:cNvPr id="75" name="Łącznik prostoliniowy 74"/>
          <p:cNvCxnSpPr/>
          <p:nvPr/>
        </p:nvCxnSpPr>
        <p:spPr>
          <a:xfrm>
            <a:off x="7178257" y="3291806"/>
            <a:ext cx="36004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6" name="pole tekstowe 75"/>
          <p:cNvSpPr txBox="1"/>
          <p:nvPr/>
        </p:nvSpPr>
        <p:spPr>
          <a:xfrm>
            <a:off x="7569129" y="3195762"/>
            <a:ext cx="7508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>
                <a:latin typeface="+mj-lt"/>
              </a:rPr>
              <a:t>Trasa </a:t>
            </a:r>
            <a:r>
              <a:rPr lang="pl-PL" sz="1100" b="1" dirty="0" smtClean="0">
                <a:latin typeface="+mj-lt"/>
              </a:rPr>
              <a:t>2</a:t>
            </a:r>
            <a:endParaRPr lang="pl-PL" sz="1100" b="1" dirty="0">
              <a:latin typeface="+mj-lt"/>
            </a:endParaRPr>
          </a:p>
        </p:txBody>
      </p:sp>
      <p:sp>
        <p:nvSpPr>
          <p:cNvPr id="90" name="pole tekstowe 89"/>
          <p:cNvSpPr txBox="1"/>
          <p:nvPr/>
        </p:nvSpPr>
        <p:spPr>
          <a:xfrm>
            <a:off x="4613852" y="7093"/>
            <a:ext cx="152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91" name="Schemat blokowy: łącznik 90"/>
          <p:cNvSpPr/>
          <p:nvPr/>
        </p:nvSpPr>
        <p:spPr>
          <a:xfrm>
            <a:off x="5189020" y="3124515"/>
            <a:ext cx="116348" cy="77299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2" name="pole tekstowe 91"/>
          <p:cNvSpPr txBox="1"/>
          <p:nvPr/>
        </p:nvSpPr>
        <p:spPr>
          <a:xfrm>
            <a:off x="5296300" y="3088305"/>
            <a:ext cx="1508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latin typeface="+mj-lt"/>
              </a:rPr>
              <a:t>Restauracja „</a:t>
            </a:r>
            <a:r>
              <a:rPr lang="pl-PL" sz="1000" i="1" dirty="0" smtClean="0">
                <a:latin typeface="+mj-lt"/>
              </a:rPr>
              <a:t>Kamieniec</a:t>
            </a:r>
            <a:r>
              <a:rPr lang="pl-PL" sz="1000" dirty="0" smtClean="0">
                <a:latin typeface="+mj-lt"/>
              </a:rPr>
              <a:t>”</a:t>
            </a:r>
            <a:endParaRPr lang="pl-PL" sz="1000" dirty="0">
              <a:latin typeface="+mj-lt"/>
            </a:endParaRPr>
          </a:p>
        </p:txBody>
      </p:sp>
      <p:sp>
        <p:nvSpPr>
          <p:cNvPr id="93" name="pole tekstowe 92"/>
          <p:cNvSpPr txBox="1"/>
          <p:nvPr/>
        </p:nvSpPr>
        <p:spPr>
          <a:xfrm>
            <a:off x="5370740" y="2929865"/>
            <a:ext cx="13676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latin typeface="+mj-lt"/>
              </a:rPr>
              <a:t>Klub muzyczny „Ferre”</a:t>
            </a:r>
            <a:endParaRPr lang="pl-PL" sz="1000" dirty="0">
              <a:latin typeface="+mj-lt"/>
            </a:endParaRPr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85" y="3909463"/>
            <a:ext cx="139700" cy="9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" name="pole tekstowe 94"/>
          <p:cNvSpPr txBox="1"/>
          <p:nvPr/>
        </p:nvSpPr>
        <p:spPr>
          <a:xfrm>
            <a:off x="3552903" y="4148269"/>
            <a:ext cx="16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 smtClean="0">
                <a:latin typeface="+mj-lt"/>
              </a:rPr>
              <a:t>Restauracja „Gościniec </a:t>
            </a:r>
            <a:br>
              <a:rPr lang="pl-PL" sz="1000" dirty="0" smtClean="0">
                <a:latin typeface="+mj-lt"/>
              </a:rPr>
            </a:br>
            <a:r>
              <a:rPr lang="pl-PL" sz="1000" dirty="0" smtClean="0">
                <a:latin typeface="+mj-lt"/>
              </a:rPr>
              <a:t>u Św. Jacka”</a:t>
            </a:r>
            <a:endParaRPr lang="pl-PL" sz="1000" dirty="0">
              <a:latin typeface="+mj-lt"/>
            </a:endParaRPr>
          </a:p>
        </p:txBody>
      </p:sp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51" y="4294672"/>
            <a:ext cx="139700" cy="9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pole tekstowe 96"/>
          <p:cNvSpPr txBox="1"/>
          <p:nvPr/>
        </p:nvSpPr>
        <p:spPr>
          <a:xfrm>
            <a:off x="4769149" y="3963604"/>
            <a:ext cx="1676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latin typeface="+mj-lt"/>
              </a:rPr>
              <a:t>Hotel i Restauracja „U Ewy”</a:t>
            </a:r>
            <a:endParaRPr lang="pl-PL" sz="1000" dirty="0">
              <a:latin typeface="+mj-lt"/>
            </a:endParaRP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427" y="4103023"/>
            <a:ext cx="139700" cy="9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pole tekstowe 98"/>
          <p:cNvSpPr txBox="1"/>
          <p:nvPr/>
        </p:nvSpPr>
        <p:spPr>
          <a:xfrm>
            <a:off x="7578017" y="4081192"/>
            <a:ext cx="1611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 smtClean="0"/>
              <a:t>Miejsca noclegowe</a:t>
            </a:r>
            <a:endParaRPr lang="pl-PL" sz="1000" b="1" dirty="0"/>
          </a:p>
        </p:txBody>
      </p:sp>
      <p:cxnSp>
        <p:nvCxnSpPr>
          <p:cNvPr id="101" name="Łącznik prostoliniowy 100"/>
          <p:cNvCxnSpPr/>
          <p:nvPr/>
        </p:nvCxnSpPr>
        <p:spPr>
          <a:xfrm>
            <a:off x="7178257" y="3877031"/>
            <a:ext cx="38902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" name="pole tekstowe 101"/>
          <p:cNvSpPr txBox="1"/>
          <p:nvPr/>
        </p:nvSpPr>
        <p:spPr>
          <a:xfrm>
            <a:off x="7576174" y="3792779"/>
            <a:ext cx="2556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Obszar udostępnienia </a:t>
            </a:r>
            <a:br>
              <a:rPr lang="pl-PL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dla turysty</a:t>
            </a:r>
            <a:endParaRPr lang="pl-PL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pole tekstowe 102"/>
          <p:cNvSpPr txBox="1"/>
          <p:nvPr/>
        </p:nvSpPr>
        <p:spPr>
          <a:xfrm>
            <a:off x="7594817" y="4267683"/>
            <a:ext cx="1875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 smtClean="0"/>
              <a:t>Restauracje</a:t>
            </a:r>
            <a:endParaRPr lang="pl-PL" sz="1000" b="1" dirty="0"/>
          </a:p>
        </p:txBody>
      </p:sp>
      <p:sp>
        <p:nvSpPr>
          <p:cNvPr id="104" name="Schemat blokowy: łącznik 103"/>
          <p:cNvSpPr/>
          <p:nvPr/>
        </p:nvSpPr>
        <p:spPr>
          <a:xfrm>
            <a:off x="5231080" y="2968039"/>
            <a:ext cx="117343" cy="82913"/>
          </a:xfrm>
          <a:prstGeom prst="flowChartConnec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5" name="Schemat blokowy: łącznik 104"/>
          <p:cNvSpPr/>
          <p:nvPr/>
        </p:nvSpPr>
        <p:spPr>
          <a:xfrm>
            <a:off x="7306711" y="4287098"/>
            <a:ext cx="125374" cy="99176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6" name="Picture 1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00" y="4687918"/>
            <a:ext cx="219075" cy="17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1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731" y="3914890"/>
            <a:ext cx="225722" cy="18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14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342" y="4564092"/>
            <a:ext cx="225425" cy="18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15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55" y="1869124"/>
            <a:ext cx="246843" cy="18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399016" y="2790541"/>
            <a:ext cx="234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+mj-lt"/>
              </a:rPr>
              <a:t>Centrum Informacji Turystycznej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002642" y="2652042"/>
            <a:ext cx="8930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>
                <a:latin typeface="+mj-lt"/>
              </a:rPr>
              <a:t>Tereny farskie</a:t>
            </a:r>
            <a:endParaRPr lang="pl-PL" sz="1100" b="1" dirty="0">
              <a:latin typeface="+mj-lt"/>
            </a:endParaRPr>
          </a:p>
        </p:txBody>
      </p:sp>
      <p:sp>
        <p:nvSpPr>
          <p:cNvPr id="113" name="Schemat blokowy: łącznik 112"/>
          <p:cNvSpPr/>
          <p:nvPr/>
        </p:nvSpPr>
        <p:spPr>
          <a:xfrm>
            <a:off x="7315805" y="4488853"/>
            <a:ext cx="125374" cy="99176"/>
          </a:xfrm>
          <a:prstGeom prst="flowChartConnector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5" name="pole tekstowe 114"/>
          <p:cNvSpPr txBox="1"/>
          <p:nvPr/>
        </p:nvSpPr>
        <p:spPr>
          <a:xfrm>
            <a:off x="7583828" y="4452349"/>
            <a:ext cx="1611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 smtClean="0"/>
              <a:t>Parking  - początek zwiedzania</a:t>
            </a:r>
            <a:endParaRPr lang="pl-PL" sz="1000" b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10" y="1"/>
            <a:ext cx="219075" cy="15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" name="Dowolny kształt 113"/>
          <p:cNvSpPr/>
          <p:nvPr/>
        </p:nvSpPr>
        <p:spPr>
          <a:xfrm>
            <a:off x="3555286" y="2593097"/>
            <a:ext cx="1636361" cy="2145368"/>
          </a:xfrm>
          <a:custGeom>
            <a:avLst/>
            <a:gdLst>
              <a:gd name="connsiteX0" fmla="*/ 1121490 w 1636361"/>
              <a:gd name="connsiteY0" fmla="*/ 1790812 h 2860490"/>
              <a:gd name="connsiteX1" fmla="*/ 1207215 w 1636361"/>
              <a:gd name="connsiteY1" fmla="*/ 2333737 h 2860490"/>
              <a:gd name="connsiteX2" fmla="*/ 1254840 w 1636361"/>
              <a:gd name="connsiteY2" fmla="*/ 2838562 h 2860490"/>
              <a:gd name="connsiteX3" fmla="*/ 826215 w 1636361"/>
              <a:gd name="connsiteY3" fmla="*/ 2733787 h 2860490"/>
              <a:gd name="connsiteX4" fmla="*/ 26115 w 1636361"/>
              <a:gd name="connsiteY4" fmla="*/ 2409937 h 2860490"/>
              <a:gd name="connsiteX5" fmla="*/ 254715 w 1636361"/>
              <a:gd name="connsiteY5" fmla="*/ 2267062 h 2860490"/>
              <a:gd name="connsiteX6" fmla="*/ 854790 w 1636361"/>
              <a:gd name="connsiteY6" fmla="*/ 2267062 h 2860490"/>
              <a:gd name="connsiteX7" fmla="*/ 1035765 w 1636361"/>
              <a:gd name="connsiteY7" fmla="*/ 2067037 h 2860490"/>
              <a:gd name="connsiteX8" fmla="*/ 1159590 w 1636361"/>
              <a:gd name="connsiteY8" fmla="*/ 1828912 h 2860490"/>
              <a:gd name="connsiteX9" fmla="*/ 1454865 w 1636361"/>
              <a:gd name="connsiteY9" fmla="*/ 1724137 h 2860490"/>
              <a:gd name="connsiteX10" fmla="*/ 1540590 w 1636361"/>
              <a:gd name="connsiteY10" fmla="*/ 1305037 h 2860490"/>
              <a:gd name="connsiteX11" fmla="*/ 1502490 w 1636361"/>
              <a:gd name="connsiteY11" fmla="*/ 981187 h 2860490"/>
              <a:gd name="connsiteX12" fmla="*/ 1531065 w 1636361"/>
              <a:gd name="connsiteY12" fmla="*/ 695437 h 2860490"/>
              <a:gd name="connsiteX13" fmla="*/ 1597740 w 1636361"/>
              <a:gd name="connsiteY13" fmla="*/ 428737 h 2860490"/>
              <a:gd name="connsiteX14" fmla="*/ 1635840 w 1636361"/>
              <a:gd name="connsiteY14" fmla="*/ 266812 h 2860490"/>
              <a:gd name="connsiteX15" fmla="*/ 1597740 w 1636361"/>
              <a:gd name="connsiteY15" fmla="*/ 142987 h 2860490"/>
              <a:gd name="connsiteX16" fmla="*/ 1359615 w 1636361"/>
              <a:gd name="connsiteY16" fmla="*/ 85837 h 2860490"/>
              <a:gd name="connsiteX17" fmla="*/ 1178640 w 1636361"/>
              <a:gd name="connsiteY17" fmla="*/ 112 h 2860490"/>
              <a:gd name="connsiteX18" fmla="*/ 1169115 w 1636361"/>
              <a:gd name="connsiteY18" fmla="*/ 104887 h 2860490"/>
              <a:gd name="connsiteX19" fmla="*/ 1140540 w 1636361"/>
              <a:gd name="connsiteY19" fmla="*/ 409687 h 2860490"/>
              <a:gd name="connsiteX20" fmla="*/ 1331040 w 1636361"/>
              <a:gd name="connsiteY20" fmla="*/ 400162 h 2860490"/>
              <a:gd name="connsiteX21" fmla="*/ 1197690 w 1636361"/>
              <a:gd name="connsiteY21" fmla="*/ 523987 h 2860490"/>
              <a:gd name="connsiteX22" fmla="*/ 1245315 w 1636361"/>
              <a:gd name="connsiteY22" fmla="*/ 724012 h 2860490"/>
              <a:gd name="connsiteX23" fmla="*/ 1359615 w 1636361"/>
              <a:gd name="connsiteY23" fmla="*/ 943087 h 2860490"/>
              <a:gd name="connsiteX24" fmla="*/ 1350090 w 1636361"/>
              <a:gd name="connsiteY24" fmla="*/ 1076437 h 2860490"/>
              <a:gd name="connsiteX25" fmla="*/ 1197690 w 1636361"/>
              <a:gd name="connsiteY25" fmla="*/ 1276462 h 2860490"/>
              <a:gd name="connsiteX26" fmla="*/ 1207215 w 1636361"/>
              <a:gd name="connsiteY26" fmla="*/ 1495537 h 2860490"/>
              <a:gd name="connsiteX27" fmla="*/ 1197690 w 1636361"/>
              <a:gd name="connsiteY27" fmla="*/ 1705087 h 286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36361" h="2860490">
                <a:moveTo>
                  <a:pt x="1121490" y="1790812"/>
                </a:moveTo>
                <a:cubicBezTo>
                  <a:pt x="1153240" y="1974962"/>
                  <a:pt x="1184990" y="2159112"/>
                  <a:pt x="1207215" y="2333737"/>
                </a:cubicBezTo>
                <a:cubicBezTo>
                  <a:pt x="1229440" y="2508362"/>
                  <a:pt x="1318340" y="2771887"/>
                  <a:pt x="1254840" y="2838562"/>
                </a:cubicBezTo>
                <a:cubicBezTo>
                  <a:pt x="1191340" y="2905237"/>
                  <a:pt x="1031002" y="2805224"/>
                  <a:pt x="826215" y="2733787"/>
                </a:cubicBezTo>
                <a:cubicBezTo>
                  <a:pt x="621428" y="2662350"/>
                  <a:pt x="121365" y="2487724"/>
                  <a:pt x="26115" y="2409937"/>
                </a:cubicBezTo>
                <a:cubicBezTo>
                  <a:pt x="-69135" y="2332150"/>
                  <a:pt x="116603" y="2290874"/>
                  <a:pt x="254715" y="2267062"/>
                </a:cubicBezTo>
                <a:cubicBezTo>
                  <a:pt x="392827" y="2243250"/>
                  <a:pt x="724615" y="2300399"/>
                  <a:pt x="854790" y="2267062"/>
                </a:cubicBezTo>
                <a:cubicBezTo>
                  <a:pt x="984965" y="2233725"/>
                  <a:pt x="984965" y="2140062"/>
                  <a:pt x="1035765" y="2067037"/>
                </a:cubicBezTo>
                <a:cubicBezTo>
                  <a:pt x="1086565" y="1994012"/>
                  <a:pt x="1089740" y="1886062"/>
                  <a:pt x="1159590" y="1828912"/>
                </a:cubicBezTo>
                <a:cubicBezTo>
                  <a:pt x="1229440" y="1771762"/>
                  <a:pt x="1391365" y="1811449"/>
                  <a:pt x="1454865" y="1724137"/>
                </a:cubicBezTo>
                <a:cubicBezTo>
                  <a:pt x="1518365" y="1636825"/>
                  <a:pt x="1532653" y="1428862"/>
                  <a:pt x="1540590" y="1305037"/>
                </a:cubicBezTo>
                <a:cubicBezTo>
                  <a:pt x="1548528" y="1181212"/>
                  <a:pt x="1504078" y="1082787"/>
                  <a:pt x="1502490" y="981187"/>
                </a:cubicBezTo>
                <a:cubicBezTo>
                  <a:pt x="1500903" y="879587"/>
                  <a:pt x="1515190" y="787512"/>
                  <a:pt x="1531065" y="695437"/>
                </a:cubicBezTo>
                <a:cubicBezTo>
                  <a:pt x="1546940" y="603362"/>
                  <a:pt x="1580278" y="500174"/>
                  <a:pt x="1597740" y="428737"/>
                </a:cubicBezTo>
                <a:cubicBezTo>
                  <a:pt x="1615202" y="357300"/>
                  <a:pt x="1635840" y="314437"/>
                  <a:pt x="1635840" y="266812"/>
                </a:cubicBezTo>
                <a:cubicBezTo>
                  <a:pt x="1635840" y="219187"/>
                  <a:pt x="1643777" y="173149"/>
                  <a:pt x="1597740" y="142987"/>
                </a:cubicBezTo>
                <a:cubicBezTo>
                  <a:pt x="1551703" y="112825"/>
                  <a:pt x="1429465" y="109649"/>
                  <a:pt x="1359615" y="85837"/>
                </a:cubicBezTo>
                <a:cubicBezTo>
                  <a:pt x="1289765" y="62025"/>
                  <a:pt x="1210390" y="-3063"/>
                  <a:pt x="1178640" y="112"/>
                </a:cubicBezTo>
                <a:cubicBezTo>
                  <a:pt x="1146890" y="3287"/>
                  <a:pt x="1175465" y="36624"/>
                  <a:pt x="1169115" y="104887"/>
                </a:cubicBezTo>
                <a:cubicBezTo>
                  <a:pt x="1162765" y="173149"/>
                  <a:pt x="1113553" y="360475"/>
                  <a:pt x="1140540" y="409687"/>
                </a:cubicBezTo>
                <a:cubicBezTo>
                  <a:pt x="1167527" y="458899"/>
                  <a:pt x="1321515" y="381112"/>
                  <a:pt x="1331040" y="400162"/>
                </a:cubicBezTo>
                <a:cubicBezTo>
                  <a:pt x="1340565" y="419212"/>
                  <a:pt x="1211978" y="470012"/>
                  <a:pt x="1197690" y="523987"/>
                </a:cubicBezTo>
                <a:cubicBezTo>
                  <a:pt x="1183403" y="577962"/>
                  <a:pt x="1218328" y="654162"/>
                  <a:pt x="1245315" y="724012"/>
                </a:cubicBezTo>
                <a:cubicBezTo>
                  <a:pt x="1272303" y="793862"/>
                  <a:pt x="1342153" y="884350"/>
                  <a:pt x="1359615" y="943087"/>
                </a:cubicBezTo>
                <a:cubicBezTo>
                  <a:pt x="1377077" y="1001824"/>
                  <a:pt x="1377077" y="1020875"/>
                  <a:pt x="1350090" y="1076437"/>
                </a:cubicBezTo>
                <a:cubicBezTo>
                  <a:pt x="1323103" y="1131999"/>
                  <a:pt x="1221502" y="1206612"/>
                  <a:pt x="1197690" y="1276462"/>
                </a:cubicBezTo>
                <a:cubicBezTo>
                  <a:pt x="1173878" y="1346312"/>
                  <a:pt x="1207215" y="1424100"/>
                  <a:pt x="1207215" y="1495537"/>
                </a:cubicBezTo>
                <a:cubicBezTo>
                  <a:pt x="1207215" y="1566974"/>
                  <a:pt x="1202452" y="1636030"/>
                  <a:pt x="1197690" y="170508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7" name="Łącznik prosty ze strzałką 116"/>
          <p:cNvCxnSpPr/>
          <p:nvPr/>
        </p:nvCxnSpPr>
        <p:spPr>
          <a:xfrm flipH="1" flipV="1">
            <a:off x="3795062" y="4378447"/>
            <a:ext cx="213002" cy="825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Łącznik prosty ze strzałką 119"/>
          <p:cNvCxnSpPr>
            <a:stCxn id="95" idx="0"/>
          </p:cNvCxnSpPr>
          <p:nvPr/>
        </p:nvCxnSpPr>
        <p:spPr>
          <a:xfrm flipV="1">
            <a:off x="4358103" y="4039152"/>
            <a:ext cx="167240" cy="1091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Łącznik prosty ze strzałką 121"/>
          <p:cNvCxnSpPr/>
          <p:nvPr/>
        </p:nvCxnSpPr>
        <p:spPr>
          <a:xfrm flipV="1">
            <a:off x="5189020" y="3194713"/>
            <a:ext cx="0" cy="1608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Łącznik prosty ze strzałką 123"/>
          <p:cNvCxnSpPr/>
          <p:nvPr/>
        </p:nvCxnSpPr>
        <p:spPr>
          <a:xfrm>
            <a:off x="4746202" y="3180637"/>
            <a:ext cx="92796" cy="1132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Dowolny kształt 125"/>
          <p:cNvSpPr/>
          <p:nvPr/>
        </p:nvSpPr>
        <p:spPr>
          <a:xfrm>
            <a:off x="2464829" y="3950494"/>
            <a:ext cx="4464673" cy="1146989"/>
          </a:xfrm>
          <a:custGeom>
            <a:avLst/>
            <a:gdLst>
              <a:gd name="connsiteX0" fmla="*/ 2269097 w 4464673"/>
              <a:gd name="connsiteY0" fmla="*/ 0 h 1529318"/>
              <a:gd name="connsiteX1" fmla="*/ 2402447 w 4464673"/>
              <a:gd name="connsiteY1" fmla="*/ 152400 h 1529318"/>
              <a:gd name="connsiteX2" fmla="*/ 2897747 w 4464673"/>
              <a:gd name="connsiteY2" fmla="*/ 333375 h 1529318"/>
              <a:gd name="connsiteX3" fmla="*/ 3554972 w 4464673"/>
              <a:gd name="connsiteY3" fmla="*/ 742950 h 1529318"/>
              <a:gd name="connsiteX4" fmla="*/ 3135872 w 4464673"/>
              <a:gd name="connsiteY4" fmla="*/ 828675 h 1529318"/>
              <a:gd name="connsiteX5" fmla="*/ 3059672 w 4464673"/>
              <a:gd name="connsiteY5" fmla="*/ 1095375 h 1529318"/>
              <a:gd name="connsiteX6" fmla="*/ 3697847 w 4464673"/>
              <a:gd name="connsiteY6" fmla="*/ 1104900 h 1529318"/>
              <a:gd name="connsiteX7" fmla="*/ 4336022 w 4464673"/>
              <a:gd name="connsiteY7" fmla="*/ 1162050 h 1529318"/>
              <a:gd name="connsiteX8" fmla="*/ 4440797 w 4464673"/>
              <a:gd name="connsiteY8" fmla="*/ 1162050 h 1529318"/>
              <a:gd name="connsiteX9" fmla="*/ 4021697 w 4464673"/>
              <a:gd name="connsiteY9" fmla="*/ 1285875 h 1529318"/>
              <a:gd name="connsiteX10" fmla="*/ 3993122 w 4464673"/>
              <a:gd name="connsiteY10" fmla="*/ 1409700 h 1529318"/>
              <a:gd name="connsiteX11" fmla="*/ 3793097 w 4464673"/>
              <a:gd name="connsiteY11" fmla="*/ 1504950 h 1529318"/>
              <a:gd name="connsiteX12" fmla="*/ 3183497 w 4464673"/>
              <a:gd name="connsiteY12" fmla="*/ 1495425 h 1529318"/>
              <a:gd name="connsiteX13" fmla="*/ 2364347 w 4464673"/>
              <a:gd name="connsiteY13" fmla="*/ 1514475 h 1529318"/>
              <a:gd name="connsiteX14" fmla="*/ 1849997 w 4464673"/>
              <a:gd name="connsiteY14" fmla="*/ 1514475 h 1529318"/>
              <a:gd name="connsiteX15" fmla="*/ 1173722 w 4464673"/>
              <a:gd name="connsiteY15" fmla="*/ 1323975 h 1529318"/>
              <a:gd name="connsiteX16" fmla="*/ 802247 w 4464673"/>
              <a:gd name="connsiteY16" fmla="*/ 1181100 h 1529318"/>
              <a:gd name="connsiteX17" fmla="*/ 640322 w 4464673"/>
              <a:gd name="connsiteY17" fmla="*/ 1209675 h 1529318"/>
              <a:gd name="connsiteX18" fmla="*/ 402197 w 4464673"/>
              <a:gd name="connsiteY18" fmla="*/ 1447800 h 1529318"/>
              <a:gd name="connsiteX19" fmla="*/ 192647 w 4464673"/>
              <a:gd name="connsiteY19" fmla="*/ 1495425 h 1529318"/>
              <a:gd name="connsiteX20" fmla="*/ 2147 w 4464673"/>
              <a:gd name="connsiteY20" fmla="*/ 1381125 h 1529318"/>
              <a:gd name="connsiteX21" fmla="*/ 97397 w 4464673"/>
              <a:gd name="connsiteY21" fmla="*/ 1076325 h 1529318"/>
              <a:gd name="connsiteX22" fmla="*/ 211697 w 4464673"/>
              <a:gd name="connsiteY22" fmla="*/ 790575 h 1529318"/>
              <a:gd name="connsiteX23" fmla="*/ 297422 w 4464673"/>
              <a:gd name="connsiteY23" fmla="*/ 447675 h 1529318"/>
              <a:gd name="connsiteX24" fmla="*/ 221222 w 4464673"/>
              <a:gd name="connsiteY24" fmla="*/ 295275 h 1529318"/>
              <a:gd name="connsiteX25" fmla="*/ 364097 w 4464673"/>
              <a:gd name="connsiteY25" fmla="*/ 257175 h 1529318"/>
              <a:gd name="connsiteX26" fmla="*/ 1107047 w 4464673"/>
              <a:gd name="connsiteY26" fmla="*/ 542925 h 1529318"/>
              <a:gd name="connsiteX27" fmla="*/ 1545197 w 4464673"/>
              <a:gd name="connsiteY27" fmla="*/ 790575 h 1529318"/>
              <a:gd name="connsiteX28" fmla="*/ 2135747 w 4464673"/>
              <a:gd name="connsiteY28" fmla="*/ 981075 h 1529318"/>
              <a:gd name="connsiteX29" fmla="*/ 2307197 w 4464673"/>
              <a:gd name="connsiteY29" fmla="*/ 981075 h 1529318"/>
              <a:gd name="connsiteX30" fmla="*/ 2259572 w 4464673"/>
              <a:gd name="connsiteY30" fmla="*/ 619125 h 1529318"/>
              <a:gd name="connsiteX31" fmla="*/ 2240522 w 4464673"/>
              <a:gd name="connsiteY31" fmla="*/ 400050 h 1529318"/>
              <a:gd name="connsiteX32" fmla="*/ 2183372 w 4464673"/>
              <a:gd name="connsiteY32" fmla="*/ 66675 h 152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64673" h="1529318">
                <a:moveTo>
                  <a:pt x="2269097" y="0"/>
                </a:moveTo>
                <a:cubicBezTo>
                  <a:pt x="2283384" y="48419"/>
                  <a:pt x="2297672" y="96838"/>
                  <a:pt x="2402447" y="152400"/>
                </a:cubicBezTo>
                <a:cubicBezTo>
                  <a:pt x="2507222" y="207963"/>
                  <a:pt x="2705660" y="234950"/>
                  <a:pt x="2897747" y="333375"/>
                </a:cubicBezTo>
                <a:cubicBezTo>
                  <a:pt x="3089834" y="431800"/>
                  <a:pt x="3515285" y="660400"/>
                  <a:pt x="3554972" y="742950"/>
                </a:cubicBezTo>
                <a:cubicBezTo>
                  <a:pt x="3594659" y="825500"/>
                  <a:pt x="3218422" y="769938"/>
                  <a:pt x="3135872" y="828675"/>
                </a:cubicBezTo>
                <a:cubicBezTo>
                  <a:pt x="3053322" y="887413"/>
                  <a:pt x="2966010" y="1049338"/>
                  <a:pt x="3059672" y="1095375"/>
                </a:cubicBezTo>
                <a:cubicBezTo>
                  <a:pt x="3153335" y="1141413"/>
                  <a:pt x="3485122" y="1093788"/>
                  <a:pt x="3697847" y="1104900"/>
                </a:cubicBezTo>
                <a:cubicBezTo>
                  <a:pt x="3910572" y="1116012"/>
                  <a:pt x="4212197" y="1152525"/>
                  <a:pt x="4336022" y="1162050"/>
                </a:cubicBezTo>
                <a:cubicBezTo>
                  <a:pt x="4459847" y="1171575"/>
                  <a:pt x="4493185" y="1141413"/>
                  <a:pt x="4440797" y="1162050"/>
                </a:cubicBezTo>
                <a:cubicBezTo>
                  <a:pt x="4388410" y="1182688"/>
                  <a:pt x="4096309" y="1244600"/>
                  <a:pt x="4021697" y="1285875"/>
                </a:cubicBezTo>
                <a:cubicBezTo>
                  <a:pt x="3947085" y="1327150"/>
                  <a:pt x="4031222" y="1373188"/>
                  <a:pt x="3993122" y="1409700"/>
                </a:cubicBezTo>
                <a:cubicBezTo>
                  <a:pt x="3955022" y="1446212"/>
                  <a:pt x="3928034" y="1490663"/>
                  <a:pt x="3793097" y="1504950"/>
                </a:cubicBezTo>
                <a:cubicBezTo>
                  <a:pt x="3658160" y="1519237"/>
                  <a:pt x="3421622" y="1493838"/>
                  <a:pt x="3183497" y="1495425"/>
                </a:cubicBezTo>
                <a:cubicBezTo>
                  <a:pt x="2945372" y="1497013"/>
                  <a:pt x="2586597" y="1511300"/>
                  <a:pt x="2364347" y="1514475"/>
                </a:cubicBezTo>
                <a:cubicBezTo>
                  <a:pt x="2142097" y="1517650"/>
                  <a:pt x="2048434" y="1546225"/>
                  <a:pt x="1849997" y="1514475"/>
                </a:cubicBezTo>
                <a:cubicBezTo>
                  <a:pt x="1651560" y="1482725"/>
                  <a:pt x="1348347" y="1379537"/>
                  <a:pt x="1173722" y="1323975"/>
                </a:cubicBezTo>
                <a:cubicBezTo>
                  <a:pt x="999097" y="1268413"/>
                  <a:pt x="891147" y="1200150"/>
                  <a:pt x="802247" y="1181100"/>
                </a:cubicBezTo>
                <a:cubicBezTo>
                  <a:pt x="713347" y="1162050"/>
                  <a:pt x="706997" y="1165225"/>
                  <a:pt x="640322" y="1209675"/>
                </a:cubicBezTo>
                <a:cubicBezTo>
                  <a:pt x="573647" y="1254125"/>
                  <a:pt x="476809" y="1400175"/>
                  <a:pt x="402197" y="1447800"/>
                </a:cubicBezTo>
                <a:cubicBezTo>
                  <a:pt x="327585" y="1495425"/>
                  <a:pt x="259322" y="1506538"/>
                  <a:pt x="192647" y="1495425"/>
                </a:cubicBezTo>
                <a:cubicBezTo>
                  <a:pt x="125972" y="1484313"/>
                  <a:pt x="18022" y="1450975"/>
                  <a:pt x="2147" y="1381125"/>
                </a:cubicBezTo>
                <a:cubicBezTo>
                  <a:pt x="-13728" y="1311275"/>
                  <a:pt x="62472" y="1174750"/>
                  <a:pt x="97397" y="1076325"/>
                </a:cubicBezTo>
                <a:cubicBezTo>
                  <a:pt x="132322" y="977900"/>
                  <a:pt x="178360" y="895350"/>
                  <a:pt x="211697" y="790575"/>
                </a:cubicBezTo>
                <a:cubicBezTo>
                  <a:pt x="245034" y="685800"/>
                  <a:pt x="295835" y="530225"/>
                  <a:pt x="297422" y="447675"/>
                </a:cubicBezTo>
                <a:cubicBezTo>
                  <a:pt x="299009" y="365125"/>
                  <a:pt x="210110" y="327025"/>
                  <a:pt x="221222" y="295275"/>
                </a:cubicBezTo>
                <a:cubicBezTo>
                  <a:pt x="232334" y="263525"/>
                  <a:pt x="216459" y="215900"/>
                  <a:pt x="364097" y="257175"/>
                </a:cubicBezTo>
                <a:cubicBezTo>
                  <a:pt x="511734" y="298450"/>
                  <a:pt x="910197" y="454025"/>
                  <a:pt x="1107047" y="542925"/>
                </a:cubicBezTo>
                <a:cubicBezTo>
                  <a:pt x="1303897" y="631825"/>
                  <a:pt x="1373747" y="717550"/>
                  <a:pt x="1545197" y="790575"/>
                </a:cubicBezTo>
                <a:cubicBezTo>
                  <a:pt x="1716647" y="863600"/>
                  <a:pt x="2008747" y="949325"/>
                  <a:pt x="2135747" y="981075"/>
                </a:cubicBezTo>
                <a:cubicBezTo>
                  <a:pt x="2262747" y="1012825"/>
                  <a:pt x="2286560" y="1041400"/>
                  <a:pt x="2307197" y="981075"/>
                </a:cubicBezTo>
                <a:cubicBezTo>
                  <a:pt x="2327834" y="920750"/>
                  <a:pt x="2270684" y="715962"/>
                  <a:pt x="2259572" y="619125"/>
                </a:cubicBezTo>
                <a:cubicBezTo>
                  <a:pt x="2248460" y="522288"/>
                  <a:pt x="2253222" y="492125"/>
                  <a:pt x="2240522" y="400050"/>
                </a:cubicBezTo>
                <a:cubicBezTo>
                  <a:pt x="2227822" y="307975"/>
                  <a:pt x="2205597" y="187325"/>
                  <a:pt x="2183372" y="66675"/>
                </a:cubicBez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35" name="Łącznik prosty ze strzałką 1034"/>
          <p:cNvCxnSpPr/>
          <p:nvPr/>
        </p:nvCxnSpPr>
        <p:spPr>
          <a:xfrm flipH="1">
            <a:off x="4772919" y="4975086"/>
            <a:ext cx="273812" cy="34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38" name="Łącznik prosty ze strzałką 1037"/>
          <p:cNvCxnSpPr/>
          <p:nvPr/>
        </p:nvCxnSpPr>
        <p:spPr>
          <a:xfrm flipV="1">
            <a:off x="2391516" y="4610817"/>
            <a:ext cx="73313" cy="171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40" name="Łącznik prosty ze strzałką 1039"/>
          <p:cNvCxnSpPr/>
          <p:nvPr/>
        </p:nvCxnSpPr>
        <p:spPr>
          <a:xfrm>
            <a:off x="4786811" y="4082995"/>
            <a:ext cx="35326" cy="156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2" name="Łącznik prosty ze strzałką 1041"/>
          <p:cNvCxnSpPr/>
          <p:nvPr/>
        </p:nvCxnSpPr>
        <p:spPr>
          <a:xfrm>
            <a:off x="5231079" y="4336687"/>
            <a:ext cx="204168" cy="83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53" name="Dowolny kształt 1052"/>
          <p:cNvSpPr/>
          <p:nvPr/>
        </p:nvSpPr>
        <p:spPr>
          <a:xfrm>
            <a:off x="2882783" y="-248"/>
            <a:ext cx="2550813" cy="4629398"/>
          </a:xfrm>
          <a:custGeom>
            <a:avLst/>
            <a:gdLst>
              <a:gd name="connsiteX0" fmla="*/ 1879718 w 2550813"/>
              <a:gd name="connsiteY0" fmla="*/ 5296230 h 6172530"/>
              <a:gd name="connsiteX1" fmla="*/ 2117843 w 2550813"/>
              <a:gd name="connsiteY1" fmla="*/ 5267655 h 6172530"/>
              <a:gd name="connsiteX2" fmla="*/ 2232143 w 2550813"/>
              <a:gd name="connsiteY2" fmla="*/ 5048580 h 6172530"/>
              <a:gd name="connsiteX3" fmla="*/ 2251193 w 2550813"/>
              <a:gd name="connsiteY3" fmla="*/ 4553280 h 6172530"/>
              <a:gd name="connsiteX4" fmla="*/ 2232143 w 2550813"/>
              <a:gd name="connsiteY4" fmla="*/ 4267530 h 6172530"/>
              <a:gd name="connsiteX5" fmla="*/ 2336918 w 2550813"/>
              <a:gd name="connsiteY5" fmla="*/ 3867480 h 6172530"/>
              <a:gd name="connsiteX6" fmla="*/ 2384543 w 2550813"/>
              <a:gd name="connsiteY6" fmla="*/ 3705555 h 6172530"/>
              <a:gd name="connsiteX7" fmla="*/ 2308343 w 2550813"/>
              <a:gd name="connsiteY7" fmla="*/ 3524580 h 6172530"/>
              <a:gd name="connsiteX8" fmla="*/ 2003543 w 2550813"/>
              <a:gd name="connsiteY8" fmla="*/ 3448380 h 6172530"/>
              <a:gd name="connsiteX9" fmla="*/ 1803518 w 2550813"/>
              <a:gd name="connsiteY9" fmla="*/ 3410280 h 6172530"/>
              <a:gd name="connsiteX10" fmla="*/ 1765418 w 2550813"/>
              <a:gd name="connsiteY10" fmla="*/ 3743655 h 6172530"/>
              <a:gd name="connsiteX11" fmla="*/ 1784468 w 2550813"/>
              <a:gd name="connsiteY11" fmla="*/ 4000830 h 6172530"/>
              <a:gd name="connsiteX12" fmla="*/ 1536818 w 2550813"/>
              <a:gd name="connsiteY12" fmla="*/ 4067505 h 6172530"/>
              <a:gd name="connsiteX13" fmla="*/ 1355843 w 2550813"/>
              <a:gd name="connsiteY13" fmla="*/ 3972255 h 6172530"/>
              <a:gd name="connsiteX14" fmla="*/ 1565393 w 2550813"/>
              <a:gd name="connsiteY14" fmla="*/ 3810330 h 6172530"/>
              <a:gd name="connsiteX15" fmla="*/ 1717793 w 2550813"/>
              <a:gd name="connsiteY15" fmla="*/ 3581730 h 6172530"/>
              <a:gd name="connsiteX16" fmla="*/ 1717793 w 2550813"/>
              <a:gd name="connsiteY16" fmla="*/ 3391230 h 6172530"/>
              <a:gd name="connsiteX17" fmla="*/ 1774943 w 2550813"/>
              <a:gd name="connsiteY17" fmla="*/ 2848305 h 6172530"/>
              <a:gd name="connsiteX18" fmla="*/ 1822568 w 2550813"/>
              <a:gd name="connsiteY18" fmla="*/ 2391105 h 6172530"/>
              <a:gd name="connsiteX19" fmla="*/ 1908293 w 2550813"/>
              <a:gd name="connsiteY19" fmla="*/ 2048205 h 6172530"/>
              <a:gd name="connsiteX20" fmla="*/ 2032118 w 2550813"/>
              <a:gd name="connsiteY20" fmla="*/ 1533855 h 6172530"/>
              <a:gd name="connsiteX21" fmla="*/ 2232143 w 2550813"/>
              <a:gd name="connsiteY21" fmla="*/ 1067130 h 6172530"/>
              <a:gd name="connsiteX22" fmla="*/ 2441693 w 2550813"/>
              <a:gd name="connsiteY22" fmla="*/ 619455 h 6172530"/>
              <a:gd name="connsiteX23" fmla="*/ 2536943 w 2550813"/>
              <a:gd name="connsiteY23" fmla="*/ 400380 h 6172530"/>
              <a:gd name="connsiteX24" fmla="*/ 2146418 w 2550813"/>
              <a:gd name="connsiteY24" fmla="*/ 257505 h 6172530"/>
              <a:gd name="connsiteX25" fmla="*/ 1755893 w 2550813"/>
              <a:gd name="connsiteY25" fmla="*/ 86055 h 6172530"/>
              <a:gd name="connsiteX26" fmla="*/ 1403468 w 2550813"/>
              <a:gd name="connsiteY26" fmla="*/ 330 h 6172530"/>
              <a:gd name="connsiteX27" fmla="*/ 1203443 w 2550813"/>
              <a:gd name="connsiteY27" fmla="*/ 114630 h 6172530"/>
              <a:gd name="connsiteX28" fmla="*/ 1060568 w 2550813"/>
              <a:gd name="connsiteY28" fmla="*/ 419430 h 6172530"/>
              <a:gd name="connsiteX29" fmla="*/ 955793 w 2550813"/>
              <a:gd name="connsiteY29" fmla="*/ 971880 h 6172530"/>
              <a:gd name="connsiteX30" fmla="*/ 1089143 w 2550813"/>
              <a:gd name="connsiteY30" fmla="*/ 1438605 h 6172530"/>
              <a:gd name="connsiteX31" fmla="*/ 1165343 w 2550813"/>
              <a:gd name="connsiteY31" fmla="*/ 1800555 h 6172530"/>
              <a:gd name="connsiteX32" fmla="*/ 1155818 w 2550813"/>
              <a:gd name="connsiteY32" fmla="*/ 2200605 h 6172530"/>
              <a:gd name="connsiteX33" fmla="*/ 1260593 w 2550813"/>
              <a:gd name="connsiteY33" fmla="*/ 2810205 h 6172530"/>
              <a:gd name="connsiteX34" fmla="*/ 1308218 w 2550813"/>
              <a:gd name="connsiteY34" fmla="*/ 3019755 h 6172530"/>
              <a:gd name="connsiteX35" fmla="*/ 1336793 w 2550813"/>
              <a:gd name="connsiteY35" fmla="*/ 3210255 h 6172530"/>
              <a:gd name="connsiteX36" fmla="*/ 1127243 w 2550813"/>
              <a:gd name="connsiteY36" fmla="*/ 3305505 h 6172530"/>
              <a:gd name="connsiteX37" fmla="*/ 774818 w 2550813"/>
              <a:gd name="connsiteY37" fmla="*/ 3638880 h 6172530"/>
              <a:gd name="connsiteX38" fmla="*/ 527168 w 2550813"/>
              <a:gd name="connsiteY38" fmla="*/ 3886530 h 6172530"/>
              <a:gd name="connsiteX39" fmla="*/ 184268 w 2550813"/>
              <a:gd name="connsiteY39" fmla="*/ 4419930 h 6172530"/>
              <a:gd name="connsiteX40" fmla="*/ 50918 w 2550813"/>
              <a:gd name="connsiteY40" fmla="*/ 4839030 h 6172530"/>
              <a:gd name="connsiteX41" fmla="*/ 12818 w 2550813"/>
              <a:gd name="connsiteY41" fmla="*/ 4972380 h 6172530"/>
              <a:gd name="connsiteX42" fmla="*/ 260468 w 2550813"/>
              <a:gd name="connsiteY42" fmla="*/ 4848555 h 6172530"/>
              <a:gd name="connsiteX43" fmla="*/ 622418 w 2550813"/>
              <a:gd name="connsiteY43" fmla="*/ 4867605 h 6172530"/>
              <a:gd name="connsiteX44" fmla="*/ 1031993 w 2550813"/>
              <a:gd name="connsiteY44" fmla="*/ 5029530 h 6172530"/>
              <a:gd name="connsiteX45" fmla="*/ 1489193 w 2550813"/>
              <a:gd name="connsiteY45" fmla="*/ 5162880 h 6172530"/>
              <a:gd name="connsiteX46" fmla="*/ 1774943 w 2550813"/>
              <a:gd name="connsiteY46" fmla="*/ 5343855 h 6172530"/>
              <a:gd name="connsiteX47" fmla="*/ 1784468 w 2550813"/>
              <a:gd name="connsiteY47" fmla="*/ 5858205 h 6172530"/>
              <a:gd name="connsiteX48" fmla="*/ 1860668 w 2550813"/>
              <a:gd name="connsiteY48" fmla="*/ 6172530 h 617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550813" h="6172530">
                <a:moveTo>
                  <a:pt x="1879718" y="5296230"/>
                </a:moveTo>
                <a:cubicBezTo>
                  <a:pt x="1969412" y="5302580"/>
                  <a:pt x="2059106" y="5308930"/>
                  <a:pt x="2117843" y="5267655"/>
                </a:cubicBezTo>
                <a:cubicBezTo>
                  <a:pt x="2176580" y="5226380"/>
                  <a:pt x="2209918" y="5167642"/>
                  <a:pt x="2232143" y="5048580"/>
                </a:cubicBezTo>
                <a:cubicBezTo>
                  <a:pt x="2254368" y="4929518"/>
                  <a:pt x="2251193" y="4683455"/>
                  <a:pt x="2251193" y="4553280"/>
                </a:cubicBezTo>
                <a:cubicBezTo>
                  <a:pt x="2251193" y="4423105"/>
                  <a:pt x="2217855" y="4381830"/>
                  <a:pt x="2232143" y="4267530"/>
                </a:cubicBezTo>
                <a:cubicBezTo>
                  <a:pt x="2246431" y="4153230"/>
                  <a:pt x="2311518" y="3961142"/>
                  <a:pt x="2336918" y="3867480"/>
                </a:cubicBezTo>
                <a:cubicBezTo>
                  <a:pt x="2362318" y="3773818"/>
                  <a:pt x="2389306" y="3762705"/>
                  <a:pt x="2384543" y="3705555"/>
                </a:cubicBezTo>
                <a:cubicBezTo>
                  <a:pt x="2379781" y="3648405"/>
                  <a:pt x="2371843" y="3567442"/>
                  <a:pt x="2308343" y="3524580"/>
                </a:cubicBezTo>
                <a:cubicBezTo>
                  <a:pt x="2244843" y="3481717"/>
                  <a:pt x="2087680" y="3467430"/>
                  <a:pt x="2003543" y="3448380"/>
                </a:cubicBezTo>
                <a:cubicBezTo>
                  <a:pt x="1919406" y="3429330"/>
                  <a:pt x="1843205" y="3361067"/>
                  <a:pt x="1803518" y="3410280"/>
                </a:cubicBezTo>
                <a:cubicBezTo>
                  <a:pt x="1763830" y="3459492"/>
                  <a:pt x="1768593" y="3645230"/>
                  <a:pt x="1765418" y="3743655"/>
                </a:cubicBezTo>
                <a:cubicBezTo>
                  <a:pt x="1762243" y="3842080"/>
                  <a:pt x="1822568" y="3946855"/>
                  <a:pt x="1784468" y="4000830"/>
                </a:cubicBezTo>
                <a:cubicBezTo>
                  <a:pt x="1746368" y="4054805"/>
                  <a:pt x="1608255" y="4072267"/>
                  <a:pt x="1536818" y="4067505"/>
                </a:cubicBezTo>
                <a:cubicBezTo>
                  <a:pt x="1465380" y="4062742"/>
                  <a:pt x="1351080" y="4015117"/>
                  <a:pt x="1355843" y="3972255"/>
                </a:cubicBezTo>
                <a:cubicBezTo>
                  <a:pt x="1360605" y="3929392"/>
                  <a:pt x="1505068" y="3875417"/>
                  <a:pt x="1565393" y="3810330"/>
                </a:cubicBezTo>
                <a:cubicBezTo>
                  <a:pt x="1625718" y="3745243"/>
                  <a:pt x="1692393" y="3651580"/>
                  <a:pt x="1717793" y="3581730"/>
                </a:cubicBezTo>
                <a:cubicBezTo>
                  <a:pt x="1743193" y="3511880"/>
                  <a:pt x="1708268" y="3513467"/>
                  <a:pt x="1717793" y="3391230"/>
                </a:cubicBezTo>
                <a:cubicBezTo>
                  <a:pt x="1727318" y="3268992"/>
                  <a:pt x="1757480" y="3014992"/>
                  <a:pt x="1774943" y="2848305"/>
                </a:cubicBezTo>
                <a:cubicBezTo>
                  <a:pt x="1792405" y="2681617"/>
                  <a:pt x="1800343" y="2524455"/>
                  <a:pt x="1822568" y="2391105"/>
                </a:cubicBezTo>
                <a:cubicBezTo>
                  <a:pt x="1844793" y="2257755"/>
                  <a:pt x="1873368" y="2191080"/>
                  <a:pt x="1908293" y="2048205"/>
                </a:cubicBezTo>
                <a:cubicBezTo>
                  <a:pt x="1943218" y="1905330"/>
                  <a:pt x="1978143" y="1697367"/>
                  <a:pt x="2032118" y="1533855"/>
                </a:cubicBezTo>
                <a:cubicBezTo>
                  <a:pt x="2086093" y="1370343"/>
                  <a:pt x="2163881" y="1219530"/>
                  <a:pt x="2232143" y="1067130"/>
                </a:cubicBezTo>
                <a:cubicBezTo>
                  <a:pt x="2300406" y="914730"/>
                  <a:pt x="2390893" y="730580"/>
                  <a:pt x="2441693" y="619455"/>
                </a:cubicBezTo>
                <a:cubicBezTo>
                  <a:pt x="2492493" y="508330"/>
                  <a:pt x="2586155" y="460705"/>
                  <a:pt x="2536943" y="400380"/>
                </a:cubicBezTo>
                <a:cubicBezTo>
                  <a:pt x="2487731" y="340055"/>
                  <a:pt x="2276593" y="309892"/>
                  <a:pt x="2146418" y="257505"/>
                </a:cubicBezTo>
                <a:cubicBezTo>
                  <a:pt x="2016243" y="205117"/>
                  <a:pt x="1879718" y="128917"/>
                  <a:pt x="1755893" y="86055"/>
                </a:cubicBezTo>
                <a:cubicBezTo>
                  <a:pt x="1632068" y="43193"/>
                  <a:pt x="1495543" y="-4432"/>
                  <a:pt x="1403468" y="330"/>
                </a:cubicBezTo>
                <a:cubicBezTo>
                  <a:pt x="1311393" y="5092"/>
                  <a:pt x="1260593" y="44780"/>
                  <a:pt x="1203443" y="114630"/>
                </a:cubicBezTo>
                <a:cubicBezTo>
                  <a:pt x="1146293" y="184480"/>
                  <a:pt x="1101843" y="276555"/>
                  <a:pt x="1060568" y="419430"/>
                </a:cubicBezTo>
                <a:cubicBezTo>
                  <a:pt x="1019293" y="562305"/>
                  <a:pt x="951031" y="802018"/>
                  <a:pt x="955793" y="971880"/>
                </a:cubicBezTo>
                <a:cubicBezTo>
                  <a:pt x="960555" y="1141742"/>
                  <a:pt x="1054218" y="1300492"/>
                  <a:pt x="1089143" y="1438605"/>
                </a:cubicBezTo>
                <a:cubicBezTo>
                  <a:pt x="1124068" y="1576717"/>
                  <a:pt x="1154231" y="1673555"/>
                  <a:pt x="1165343" y="1800555"/>
                </a:cubicBezTo>
                <a:cubicBezTo>
                  <a:pt x="1176455" y="1927555"/>
                  <a:pt x="1139943" y="2032330"/>
                  <a:pt x="1155818" y="2200605"/>
                </a:cubicBezTo>
                <a:cubicBezTo>
                  <a:pt x="1171693" y="2368880"/>
                  <a:pt x="1235193" y="2673680"/>
                  <a:pt x="1260593" y="2810205"/>
                </a:cubicBezTo>
                <a:cubicBezTo>
                  <a:pt x="1285993" y="2946730"/>
                  <a:pt x="1295518" y="2953080"/>
                  <a:pt x="1308218" y="3019755"/>
                </a:cubicBezTo>
                <a:cubicBezTo>
                  <a:pt x="1320918" y="3086430"/>
                  <a:pt x="1366955" y="3162630"/>
                  <a:pt x="1336793" y="3210255"/>
                </a:cubicBezTo>
                <a:cubicBezTo>
                  <a:pt x="1306631" y="3257880"/>
                  <a:pt x="1220905" y="3234068"/>
                  <a:pt x="1127243" y="3305505"/>
                </a:cubicBezTo>
                <a:cubicBezTo>
                  <a:pt x="1033581" y="3376942"/>
                  <a:pt x="874830" y="3542043"/>
                  <a:pt x="774818" y="3638880"/>
                </a:cubicBezTo>
                <a:cubicBezTo>
                  <a:pt x="674806" y="3735717"/>
                  <a:pt x="625593" y="3756355"/>
                  <a:pt x="527168" y="3886530"/>
                </a:cubicBezTo>
                <a:cubicBezTo>
                  <a:pt x="428743" y="4016705"/>
                  <a:pt x="263643" y="4261180"/>
                  <a:pt x="184268" y="4419930"/>
                </a:cubicBezTo>
                <a:cubicBezTo>
                  <a:pt x="104893" y="4578680"/>
                  <a:pt x="79493" y="4746955"/>
                  <a:pt x="50918" y="4839030"/>
                </a:cubicBezTo>
                <a:cubicBezTo>
                  <a:pt x="22343" y="4931105"/>
                  <a:pt x="-22107" y="4970792"/>
                  <a:pt x="12818" y="4972380"/>
                </a:cubicBezTo>
                <a:cubicBezTo>
                  <a:pt x="47743" y="4973968"/>
                  <a:pt x="158868" y="4866017"/>
                  <a:pt x="260468" y="4848555"/>
                </a:cubicBezTo>
                <a:cubicBezTo>
                  <a:pt x="362068" y="4831093"/>
                  <a:pt x="493831" y="4837443"/>
                  <a:pt x="622418" y="4867605"/>
                </a:cubicBezTo>
                <a:cubicBezTo>
                  <a:pt x="751005" y="4897767"/>
                  <a:pt x="887530" y="4980317"/>
                  <a:pt x="1031993" y="5029530"/>
                </a:cubicBezTo>
                <a:cubicBezTo>
                  <a:pt x="1176456" y="5078743"/>
                  <a:pt x="1365368" y="5110492"/>
                  <a:pt x="1489193" y="5162880"/>
                </a:cubicBezTo>
                <a:cubicBezTo>
                  <a:pt x="1613018" y="5215268"/>
                  <a:pt x="1725730" y="5227967"/>
                  <a:pt x="1774943" y="5343855"/>
                </a:cubicBezTo>
                <a:cubicBezTo>
                  <a:pt x="1824155" y="5459743"/>
                  <a:pt x="1770180" y="5720093"/>
                  <a:pt x="1784468" y="5858205"/>
                </a:cubicBezTo>
                <a:cubicBezTo>
                  <a:pt x="1798755" y="5996318"/>
                  <a:pt x="1829711" y="6084424"/>
                  <a:pt x="1860668" y="6172530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21" name="Dowolny kształt 5120"/>
          <p:cNvSpPr/>
          <p:nvPr/>
        </p:nvSpPr>
        <p:spPr>
          <a:xfrm>
            <a:off x="2324100" y="4186507"/>
            <a:ext cx="2362200" cy="942706"/>
          </a:xfrm>
          <a:custGeom>
            <a:avLst/>
            <a:gdLst>
              <a:gd name="connsiteX0" fmla="*/ 2362200 w 2362200"/>
              <a:gd name="connsiteY0" fmla="*/ 761641 h 1256941"/>
              <a:gd name="connsiteX1" fmla="*/ 1628775 w 2362200"/>
              <a:gd name="connsiteY1" fmla="*/ 561616 h 1256941"/>
              <a:gd name="connsiteX2" fmla="*/ 1076325 w 2362200"/>
              <a:gd name="connsiteY2" fmla="*/ 275866 h 1256941"/>
              <a:gd name="connsiteX3" fmla="*/ 523875 w 2362200"/>
              <a:gd name="connsiteY3" fmla="*/ 47266 h 1256941"/>
              <a:gd name="connsiteX4" fmla="*/ 0 w 2362200"/>
              <a:gd name="connsiteY4" fmla="*/ 1256941 h 1256941"/>
              <a:gd name="connsiteX5" fmla="*/ 0 w 2362200"/>
              <a:gd name="connsiteY5" fmla="*/ 1256941 h 125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2200" h="1256941">
                <a:moveTo>
                  <a:pt x="2362200" y="761641"/>
                </a:moveTo>
                <a:cubicBezTo>
                  <a:pt x="2102643" y="702109"/>
                  <a:pt x="1843087" y="642578"/>
                  <a:pt x="1628775" y="561616"/>
                </a:cubicBezTo>
                <a:cubicBezTo>
                  <a:pt x="1414463" y="480654"/>
                  <a:pt x="1260475" y="361591"/>
                  <a:pt x="1076325" y="275866"/>
                </a:cubicBezTo>
                <a:cubicBezTo>
                  <a:pt x="892175" y="190141"/>
                  <a:pt x="703262" y="-116246"/>
                  <a:pt x="523875" y="47266"/>
                </a:cubicBezTo>
                <a:cubicBezTo>
                  <a:pt x="344488" y="210778"/>
                  <a:pt x="0" y="1256941"/>
                  <a:pt x="0" y="1256941"/>
                </a:cubicBezTo>
                <a:lnTo>
                  <a:pt x="0" y="1256941"/>
                </a:ln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23" name="Dowolny kształt 5122"/>
          <p:cNvSpPr/>
          <p:nvPr/>
        </p:nvSpPr>
        <p:spPr>
          <a:xfrm>
            <a:off x="5419725" y="23436"/>
            <a:ext cx="476250" cy="248027"/>
          </a:xfrm>
          <a:custGeom>
            <a:avLst/>
            <a:gdLst>
              <a:gd name="connsiteX0" fmla="*/ 0 w 476250"/>
              <a:gd name="connsiteY0" fmla="*/ 330703 h 330703"/>
              <a:gd name="connsiteX1" fmla="*/ 219075 w 476250"/>
              <a:gd name="connsiteY1" fmla="*/ 35428 h 330703"/>
              <a:gd name="connsiteX2" fmla="*/ 476250 w 476250"/>
              <a:gd name="connsiteY2" fmla="*/ 16378 h 33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50" h="330703">
                <a:moveTo>
                  <a:pt x="0" y="330703"/>
                </a:moveTo>
                <a:cubicBezTo>
                  <a:pt x="69850" y="209259"/>
                  <a:pt x="139700" y="87815"/>
                  <a:pt x="219075" y="35428"/>
                </a:cubicBezTo>
                <a:cubicBezTo>
                  <a:pt x="298450" y="-16959"/>
                  <a:pt x="387350" y="-291"/>
                  <a:pt x="476250" y="16378"/>
                </a:cubicBez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27" name="Dowolny kształt 5126"/>
          <p:cNvSpPr/>
          <p:nvPr/>
        </p:nvSpPr>
        <p:spPr>
          <a:xfrm>
            <a:off x="703114" y="-7534"/>
            <a:ext cx="7309978" cy="5144054"/>
          </a:xfrm>
          <a:custGeom>
            <a:avLst/>
            <a:gdLst>
              <a:gd name="connsiteX0" fmla="*/ 5447815 w 7309978"/>
              <a:gd name="connsiteY0" fmla="*/ 19677 h 6858738"/>
              <a:gd name="connsiteX1" fmla="*/ 5295415 w 7309978"/>
              <a:gd name="connsiteY1" fmla="*/ 362577 h 6858738"/>
              <a:gd name="connsiteX2" fmla="*/ 4857265 w 7309978"/>
              <a:gd name="connsiteY2" fmla="*/ 1105527 h 6858738"/>
              <a:gd name="connsiteX3" fmla="*/ 4523890 w 7309978"/>
              <a:gd name="connsiteY3" fmla="*/ 1953252 h 6858738"/>
              <a:gd name="connsiteX4" fmla="*/ 4447690 w 7309978"/>
              <a:gd name="connsiteY4" fmla="*/ 2372352 h 6858738"/>
              <a:gd name="connsiteX5" fmla="*/ 4323865 w 7309978"/>
              <a:gd name="connsiteY5" fmla="*/ 3058152 h 6858738"/>
              <a:gd name="connsiteX6" fmla="*/ 4590565 w 7309978"/>
              <a:gd name="connsiteY6" fmla="*/ 3201027 h 6858738"/>
              <a:gd name="connsiteX7" fmla="*/ 4714390 w 7309978"/>
              <a:gd name="connsiteY7" fmla="*/ 3448677 h 6858738"/>
              <a:gd name="connsiteX8" fmla="*/ 4714390 w 7309978"/>
              <a:gd name="connsiteY8" fmla="*/ 3829677 h 6858738"/>
              <a:gd name="connsiteX9" fmla="*/ 4666765 w 7309978"/>
              <a:gd name="connsiteY9" fmla="*/ 4334502 h 6858738"/>
              <a:gd name="connsiteX10" fmla="*/ 4581040 w 7309978"/>
              <a:gd name="connsiteY10" fmla="*/ 4725027 h 6858738"/>
              <a:gd name="connsiteX11" fmla="*/ 4571515 w 7309978"/>
              <a:gd name="connsiteY11" fmla="*/ 4972677 h 6858738"/>
              <a:gd name="connsiteX12" fmla="*/ 5162065 w 7309978"/>
              <a:gd name="connsiteY12" fmla="*/ 5106027 h 6858738"/>
              <a:gd name="connsiteX13" fmla="*/ 5666890 w 7309978"/>
              <a:gd name="connsiteY13" fmla="*/ 5277477 h 6858738"/>
              <a:gd name="connsiteX14" fmla="*/ 5790715 w 7309978"/>
              <a:gd name="connsiteY14" fmla="*/ 5401302 h 6858738"/>
              <a:gd name="connsiteX15" fmla="*/ 5838340 w 7309978"/>
              <a:gd name="connsiteY15" fmla="*/ 5868027 h 6858738"/>
              <a:gd name="connsiteX16" fmla="*/ 5752615 w 7309978"/>
              <a:gd name="connsiteY16" fmla="*/ 6125202 h 6858738"/>
              <a:gd name="connsiteX17" fmla="*/ 6333640 w 7309978"/>
              <a:gd name="connsiteY17" fmla="*/ 6249027 h 6858738"/>
              <a:gd name="connsiteX18" fmla="*/ 7057540 w 7309978"/>
              <a:gd name="connsiteY18" fmla="*/ 6410952 h 6858738"/>
              <a:gd name="connsiteX19" fmla="*/ 7305190 w 7309978"/>
              <a:gd name="connsiteY19" fmla="*/ 6706227 h 6858738"/>
              <a:gd name="connsiteX20" fmla="*/ 6876565 w 7309978"/>
              <a:gd name="connsiteY20" fmla="*/ 6801477 h 6858738"/>
              <a:gd name="connsiteX21" fmla="*/ 6333640 w 7309978"/>
              <a:gd name="connsiteY21" fmla="*/ 6839577 h 6858738"/>
              <a:gd name="connsiteX22" fmla="*/ 5666890 w 7309978"/>
              <a:gd name="connsiteY22" fmla="*/ 6830052 h 6858738"/>
              <a:gd name="connsiteX23" fmla="*/ 4752490 w 7309978"/>
              <a:gd name="connsiteY23" fmla="*/ 6839577 h 6858738"/>
              <a:gd name="connsiteX24" fmla="*/ 3599965 w 7309978"/>
              <a:gd name="connsiteY24" fmla="*/ 6858627 h 6858738"/>
              <a:gd name="connsiteX25" fmla="*/ 2437915 w 7309978"/>
              <a:gd name="connsiteY25" fmla="*/ 6830052 h 6858738"/>
              <a:gd name="connsiteX26" fmla="*/ 1666390 w 7309978"/>
              <a:gd name="connsiteY26" fmla="*/ 6830052 h 6858738"/>
              <a:gd name="connsiteX27" fmla="*/ 151915 w 7309978"/>
              <a:gd name="connsiteY27" fmla="*/ 6820527 h 6858738"/>
              <a:gd name="connsiteX28" fmla="*/ 142390 w 7309978"/>
              <a:gd name="connsiteY28" fmla="*/ 6515727 h 6858738"/>
              <a:gd name="connsiteX29" fmla="*/ 942490 w 7309978"/>
              <a:gd name="connsiteY29" fmla="*/ 6172827 h 6858738"/>
              <a:gd name="connsiteX30" fmla="*/ 1561615 w 7309978"/>
              <a:gd name="connsiteY30" fmla="*/ 5877552 h 6858738"/>
              <a:gd name="connsiteX31" fmla="*/ 1847365 w 7309978"/>
              <a:gd name="connsiteY31" fmla="*/ 5525127 h 6858738"/>
              <a:gd name="connsiteX32" fmla="*/ 1980715 w 7309978"/>
              <a:gd name="connsiteY32" fmla="*/ 4991727 h 6858738"/>
              <a:gd name="connsiteX33" fmla="*/ 2161690 w 7309978"/>
              <a:gd name="connsiteY33" fmla="*/ 4239252 h 6858738"/>
              <a:gd name="connsiteX34" fmla="*/ 2637940 w 7309978"/>
              <a:gd name="connsiteY34" fmla="*/ 3543927 h 6858738"/>
              <a:gd name="connsiteX35" fmla="*/ 3133240 w 7309978"/>
              <a:gd name="connsiteY35" fmla="*/ 3086727 h 6858738"/>
              <a:gd name="connsiteX36" fmla="*/ 3123715 w 7309978"/>
              <a:gd name="connsiteY36" fmla="*/ 2572377 h 6858738"/>
              <a:gd name="connsiteX37" fmla="*/ 3028465 w 7309978"/>
              <a:gd name="connsiteY37" fmla="*/ 1915152 h 6858738"/>
              <a:gd name="connsiteX38" fmla="*/ 2971315 w 7309978"/>
              <a:gd name="connsiteY38" fmla="*/ 1048377 h 6858738"/>
              <a:gd name="connsiteX39" fmla="*/ 3047515 w 7309978"/>
              <a:gd name="connsiteY39" fmla="*/ 343527 h 6858738"/>
              <a:gd name="connsiteX40" fmla="*/ 3180865 w 7309978"/>
              <a:gd name="connsiteY40" fmla="*/ 114927 h 6858738"/>
              <a:gd name="connsiteX41" fmla="*/ 3638065 w 7309978"/>
              <a:gd name="connsiteY41" fmla="*/ 627 h 6858738"/>
              <a:gd name="connsiteX42" fmla="*/ 4752490 w 7309978"/>
              <a:gd name="connsiteY42" fmla="*/ 67302 h 6858738"/>
              <a:gd name="connsiteX43" fmla="*/ 4847740 w 7309978"/>
              <a:gd name="connsiteY43" fmla="*/ 29202 h 6858738"/>
              <a:gd name="connsiteX44" fmla="*/ 4847740 w 7309978"/>
              <a:gd name="connsiteY44" fmla="*/ 29202 h 685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09978" h="6858738">
                <a:moveTo>
                  <a:pt x="5447815" y="19677"/>
                </a:moveTo>
                <a:cubicBezTo>
                  <a:pt x="5420827" y="100639"/>
                  <a:pt x="5393840" y="181602"/>
                  <a:pt x="5295415" y="362577"/>
                </a:cubicBezTo>
                <a:cubicBezTo>
                  <a:pt x="5196990" y="543552"/>
                  <a:pt x="4985852" y="840415"/>
                  <a:pt x="4857265" y="1105527"/>
                </a:cubicBezTo>
                <a:cubicBezTo>
                  <a:pt x="4728677" y="1370640"/>
                  <a:pt x="4592152" y="1742115"/>
                  <a:pt x="4523890" y="1953252"/>
                </a:cubicBezTo>
                <a:cubicBezTo>
                  <a:pt x="4455628" y="2164389"/>
                  <a:pt x="4481027" y="2188202"/>
                  <a:pt x="4447690" y="2372352"/>
                </a:cubicBezTo>
                <a:cubicBezTo>
                  <a:pt x="4414352" y="2556502"/>
                  <a:pt x="4300053" y="2920040"/>
                  <a:pt x="4323865" y="3058152"/>
                </a:cubicBezTo>
                <a:cubicBezTo>
                  <a:pt x="4347677" y="3196264"/>
                  <a:pt x="4525478" y="3135940"/>
                  <a:pt x="4590565" y="3201027"/>
                </a:cubicBezTo>
                <a:cubicBezTo>
                  <a:pt x="4655652" y="3266114"/>
                  <a:pt x="4693753" y="3343902"/>
                  <a:pt x="4714390" y="3448677"/>
                </a:cubicBezTo>
                <a:cubicBezTo>
                  <a:pt x="4735027" y="3553452"/>
                  <a:pt x="4722327" y="3682040"/>
                  <a:pt x="4714390" y="3829677"/>
                </a:cubicBezTo>
                <a:cubicBezTo>
                  <a:pt x="4706453" y="3977314"/>
                  <a:pt x="4688990" y="4185277"/>
                  <a:pt x="4666765" y="4334502"/>
                </a:cubicBezTo>
                <a:cubicBezTo>
                  <a:pt x="4644540" y="4483727"/>
                  <a:pt x="4596915" y="4618665"/>
                  <a:pt x="4581040" y="4725027"/>
                </a:cubicBezTo>
                <a:cubicBezTo>
                  <a:pt x="4565165" y="4831390"/>
                  <a:pt x="4474678" y="4909177"/>
                  <a:pt x="4571515" y="4972677"/>
                </a:cubicBezTo>
                <a:cubicBezTo>
                  <a:pt x="4668352" y="5036177"/>
                  <a:pt x="4979503" y="5055227"/>
                  <a:pt x="5162065" y="5106027"/>
                </a:cubicBezTo>
                <a:cubicBezTo>
                  <a:pt x="5344627" y="5156827"/>
                  <a:pt x="5562115" y="5228265"/>
                  <a:pt x="5666890" y="5277477"/>
                </a:cubicBezTo>
                <a:cubicBezTo>
                  <a:pt x="5771665" y="5326689"/>
                  <a:pt x="5762140" y="5302877"/>
                  <a:pt x="5790715" y="5401302"/>
                </a:cubicBezTo>
                <a:cubicBezTo>
                  <a:pt x="5819290" y="5499727"/>
                  <a:pt x="5844690" y="5747377"/>
                  <a:pt x="5838340" y="5868027"/>
                </a:cubicBezTo>
                <a:cubicBezTo>
                  <a:pt x="5831990" y="5988677"/>
                  <a:pt x="5670065" y="6061702"/>
                  <a:pt x="5752615" y="6125202"/>
                </a:cubicBezTo>
                <a:cubicBezTo>
                  <a:pt x="5835165" y="6188702"/>
                  <a:pt x="6333640" y="6249027"/>
                  <a:pt x="6333640" y="6249027"/>
                </a:cubicBezTo>
                <a:cubicBezTo>
                  <a:pt x="6551128" y="6296652"/>
                  <a:pt x="6895615" y="6334752"/>
                  <a:pt x="7057540" y="6410952"/>
                </a:cubicBezTo>
                <a:cubicBezTo>
                  <a:pt x="7219465" y="6487152"/>
                  <a:pt x="7335352" y="6641140"/>
                  <a:pt x="7305190" y="6706227"/>
                </a:cubicBezTo>
                <a:cubicBezTo>
                  <a:pt x="7275028" y="6771314"/>
                  <a:pt x="7038490" y="6779252"/>
                  <a:pt x="6876565" y="6801477"/>
                </a:cubicBezTo>
                <a:cubicBezTo>
                  <a:pt x="6714640" y="6823702"/>
                  <a:pt x="6333640" y="6839577"/>
                  <a:pt x="6333640" y="6839577"/>
                </a:cubicBezTo>
                <a:lnTo>
                  <a:pt x="5666890" y="6830052"/>
                </a:lnTo>
                <a:cubicBezTo>
                  <a:pt x="5403365" y="6830052"/>
                  <a:pt x="4752490" y="6839577"/>
                  <a:pt x="4752490" y="6839577"/>
                </a:cubicBezTo>
                <a:cubicBezTo>
                  <a:pt x="4408003" y="6844339"/>
                  <a:pt x="3985727" y="6860214"/>
                  <a:pt x="3599965" y="6858627"/>
                </a:cubicBezTo>
                <a:cubicBezTo>
                  <a:pt x="3214203" y="6857040"/>
                  <a:pt x="2760177" y="6834814"/>
                  <a:pt x="2437915" y="6830052"/>
                </a:cubicBezTo>
                <a:cubicBezTo>
                  <a:pt x="2115653" y="6825290"/>
                  <a:pt x="1666390" y="6830052"/>
                  <a:pt x="1666390" y="6830052"/>
                </a:cubicBezTo>
                <a:cubicBezTo>
                  <a:pt x="1285390" y="6828464"/>
                  <a:pt x="405915" y="6872914"/>
                  <a:pt x="151915" y="6820527"/>
                </a:cubicBezTo>
                <a:cubicBezTo>
                  <a:pt x="-102085" y="6768140"/>
                  <a:pt x="10628" y="6623677"/>
                  <a:pt x="142390" y="6515727"/>
                </a:cubicBezTo>
                <a:cubicBezTo>
                  <a:pt x="274152" y="6407777"/>
                  <a:pt x="705952" y="6279190"/>
                  <a:pt x="942490" y="6172827"/>
                </a:cubicBezTo>
                <a:cubicBezTo>
                  <a:pt x="1179027" y="6066465"/>
                  <a:pt x="1410802" y="5985502"/>
                  <a:pt x="1561615" y="5877552"/>
                </a:cubicBezTo>
                <a:cubicBezTo>
                  <a:pt x="1712427" y="5769602"/>
                  <a:pt x="1777515" y="5672765"/>
                  <a:pt x="1847365" y="5525127"/>
                </a:cubicBezTo>
                <a:cubicBezTo>
                  <a:pt x="1917215" y="5377490"/>
                  <a:pt x="1928328" y="5206039"/>
                  <a:pt x="1980715" y="4991727"/>
                </a:cubicBezTo>
                <a:cubicBezTo>
                  <a:pt x="2033102" y="4777415"/>
                  <a:pt x="2052153" y="4480552"/>
                  <a:pt x="2161690" y="4239252"/>
                </a:cubicBezTo>
                <a:cubicBezTo>
                  <a:pt x="2271227" y="3997952"/>
                  <a:pt x="2476015" y="3736015"/>
                  <a:pt x="2637940" y="3543927"/>
                </a:cubicBezTo>
                <a:cubicBezTo>
                  <a:pt x="2799865" y="3351839"/>
                  <a:pt x="3052277" y="3248652"/>
                  <a:pt x="3133240" y="3086727"/>
                </a:cubicBezTo>
                <a:cubicBezTo>
                  <a:pt x="3214203" y="2924802"/>
                  <a:pt x="3141177" y="2767639"/>
                  <a:pt x="3123715" y="2572377"/>
                </a:cubicBezTo>
                <a:cubicBezTo>
                  <a:pt x="3106253" y="2377115"/>
                  <a:pt x="3053865" y="2169152"/>
                  <a:pt x="3028465" y="1915152"/>
                </a:cubicBezTo>
                <a:cubicBezTo>
                  <a:pt x="3003065" y="1661152"/>
                  <a:pt x="2968140" y="1310314"/>
                  <a:pt x="2971315" y="1048377"/>
                </a:cubicBezTo>
                <a:cubicBezTo>
                  <a:pt x="2974490" y="786440"/>
                  <a:pt x="3012590" y="499102"/>
                  <a:pt x="3047515" y="343527"/>
                </a:cubicBezTo>
                <a:cubicBezTo>
                  <a:pt x="3082440" y="187952"/>
                  <a:pt x="3082440" y="172077"/>
                  <a:pt x="3180865" y="114927"/>
                </a:cubicBezTo>
                <a:cubicBezTo>
                  <a:pt x="3279290" y="57777"/>
                  <a:pt x="3376128" y="8564"/>
                  <a:pt x="3638065" y="627"/>
                </a:cubicBezTo>
                <a:cubicBezTo>
                  <a:pt x="3900002" y="-7310"/>
                  <a:pt x="4550878" y="62540"/>
                  <a:pt x="4752490" y="67302"/>
                </a:cubicBezTo>
                <a:cubicBezTo>
                  <a:pt x="4954102" y="72064"/>
                  <a:pt x="4847740" y="29202"/>
                  <a:pt x="4847740" y="29202"/>
                </a:cubicBezTo>
                <a:lnTo>
                  <a:pt x="4847740" y="29202"/>
                </a:ln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5128" name="pole tekstowe 5127"/>
          <p:cNvSpPr txBox="1"/>
          <p:nvPr/>
        </p:nvSpPr>
        <p:spPr>
          <a:xfrm>
            <a:off x="5132695" y="2799603"/>
            <a:ext cx="5040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 smtClean="0"/>
              <a:t>CIT</a:t>
            </a:r>
            <a:endParaRPr lang="pl-PL" sz="1000" b="1" dirty="0"/>
          </a:p>
        </p:txBody>
      </p:sp>
      <p:cxnSp>
        <p:nvCxnSpPr>
          <p:cNvPr id="5130" name="Łącznik prosty ze strzałką 5129"/>
          <p:cNvCxnSpPr/>
          <p:nvPr/>
        </p:nvCxnSpPr>
        <p:spPr>
          <a:xfrm flipV="1">
            <a:off x="4746203" y="2035689"/>
            <a:ext cx="4565" cy="1899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38" name="Łącznik prosty ze strzałką 5137"/>
          <p:cNvCxnSpPr/>
          <p:nvPr/>
        </p:nvCxnSpPr>
        <p:spPr>
          <a:xfrm>
            <a:off x="3884391" y="1468689"/>
            <a:ext cx="50581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43" name="Łącznik prosty ze strzałką 5142"/>
          <p:cNvCxnSpPr/>
          <p:nvPr/>
        </p:nvCxnSpPr>
        <p:spPr>
          <a:xfrm flipH="1">
            <a:off x="3312316" y="2686602"/>
            <a:ext cx="184731" cy="147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46" name="Łącznik prosty ze strzałką 5145"/>
          <p:cNvCxnSpPr/>
          <p:nvPr/>
        </p:nvCxnSpPr>
        <p:spPr>
          <a:xfrm>
            <a:off x="3667020" y="3569845"/>
            <a:ext cx="242661" cy="950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2" name="Schemat blokowy: łącznik 111"/>
          <p:cNvSpPr/>
          <p:nvPr/>
        </p:nvSpPr>
        <p:spPr>
          <a:xfrm>
            <a:off x="4569586" y="3829313"/>
            <a:ext cx="211944" cy="171155"/>
          </a:xfrm>
          <a:prstGeom prst="flowChartConnector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149" name="Łącznik prosty ze strzałką 5148"/>
          <p:cNvCxnSpPr/>
          <p:nvPr/>
        </p:nvCxnSpPr>
        <p:spPr>
          <a:xfrm flipV="1">
            <a:off x="5163303" y="3712333"/>
            <a:ext cx="36320" cy="164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pole tekstowe 1"/>
          <p:cNvSpPr txBox="1"/>
          <p:nvPr/>
        </p:nvSpPr>
        <p:spPr>
          <a:xfrm>
            <a:off x="7428127" y="24385"/>
            <a:ext cx="1682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Kamień Śląski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</a:p>
          <a:p>
            <a:pPr algn="r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gm. Gogolin, opolskie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74220" y="1"/>
            <a:ext cx="4312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</a:rPr>
              <a:t>Zasoby: </a:t>
            </a:r>
          </a:p>
          <a:p>
            <a:r>
              <a:rPr lang="pl-PL" sz="2400" b="1" dirty="0" smtClean="0"/>
              <a:t>Infrastruktura </a:t>
            </a:r>
          </a:p>
          <a:p>
            <a:r>
              <a:rPr lang="pl-PL" sz="2400" b="1" dirty="0"/>
              <a:t>u</a:t>
            </a:r>
            <a:r>
              <a:rPr lang="pl-PL" sz="2400" b="1" dirty="0" smtClean="0"/>
              <a:t>dostępnienia - trasa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02250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1"/>
          <p:cNvSpPr>
            <a:spLocks noGrp="1"/>
          </p:cNvSpPr>
          <p:nvPr>
            <p:ph type="title"/>
          </p:nvPr>
        </p:nvSpPr>
        <p:spPr>
          <a:xfrm>
            <a:off x="251520" y="223204"/>
            <a:ext cx="5832003" cy="854075"/>
          </a:xfrm>
        </p:spPr>
        <p:txBody>
          <a:bodyPr>
            <a:normAutofit fontScale="90000"/>
          </a:bodyPr>
          <a:lstStyle/>
          <a:p>
            <a:pPr algn="l"/>
            <a:r>
              <a:rPr lang="pl-PL" sz="3600" b="1" dirty="0" smtClean="0">
                <a:latin typeface="Calibri" pitchFamily="34" charset="0"/>
              </a:rPr>
              <a:t>Walory </a:t>
            </a:r>
            <a:br>
              <a:rPr lang="pl-PL" sz="3600" b="1" dirty="0" smtClean="0">
                <a:latin typeface="Calibri" pitchFamily="34" charset="0"/>
              </a:rPr>
            </a:br>
            <a:r>
              <a:rPr lang="pl-PL" sz="3600" b="1" dirty="0" smtClean="0">
                <a:latin typeface="Calibri" pitchFamily="34" charset="0"/>
              </a:rPr>
              <a:t>wsi</a:t>
            </a:r>
            <a:r>
              <a:rPr lang="pl-PL" sz="3600" b="1" dirty="0" smtClean="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pl-PL" sz="3000" b="1" dirty="0" smtClean="0">
                <a:solidFill>
                  <a:srgbClr val="C00000"/>
                </a:solidFill>
                <a:latin typeface="Calibri" pitchFamily="34" charset="0"/>
              </a:rPr>
              <a:t>	</a:t>
            </a:r>
            <a:endParaRPr lang="pl-PL" sz="3000" dirty="0" smtClean="0">
              <a:solidFill>
                <a:srgbClr val="C00000"/>
              </a:solidFill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1576253" y="440912"/>
            <a:ext cx="5184576" cy="4392488"/>
            <a:chOff x="1437" y="11685"/>
            <a:chExt cx="4533" cy="2790"/>
          </a:xfrm>
        </p:grpSpPr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437" y="11685"/>
              <a:ext cx="4528" cy="1212"/>
            </a:xfrm>
            <a:prstGeom prst="roundRect">
              <a:avLst>
                <a:gd name="adj" fmla="val 16667"/>
              </a:avLst>
            </a:prstGeom>
            <a:solidFill>
              <a:srgbClr val="365F91"/>
            </a:solidFill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/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pl-PL" sz="2000" b="1" dirty="0">
                  <a:latin typeface="Calibri" pitchFamily="34" charset="0"/>
                </a:rPr>
                <a:t>KLIMAT</a:t>
              </a:r>
              <a:endParaRPr lang="pl-PL" sz="2000" dirty="0">
                <a:latin typeface="Calibri" pitchFamily="34" charset="0"/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1693" y="12275"/>
              <a:ext cx="4063" cy="12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5B3D7"/>
                </a:gs>
                <a:gs pos="50000">
                  <a:srgbClr val="4F81BD"/>
                </a:gs>
                <a:gs pos="100000">
                  <a:srgbClr val="95B3D7"/>
                </a:gs>
              </a:gsLst>
              <a:lin ang="5400000" scaled="1"/>
            </a:gradFill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/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pl-PL" sz="2800" b="1" dirty="0">
                  <a:solidFill>
                    <a:srgbClr val="C00000"/>
                  </a:solidFill>
                  <a:latin typeface="Calibri" pitchFamily="34" charset="0"/>
                </a:rPr>
                <a:t>SPECYFIKA</a:t>
              </a:r>
              <a:r>
                <a:rPr lang="pl-PL" sz="2800" b="1" dirty="0">
                  <a:latin typeface="Calibri" pitchFamily="34" charset="0"/>
                </a:rPr>
                <a:t> </a:t>
              </a:r>
              <a:endParaRPr lang="pl-PL" sz="2800" dirty="0">
                <a:latin typeface="Calibri" pitchFamily="34" charset="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1895" y="12899"/>
              <a:ext cx="3710" cy="157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5B3D7"/>
                </a:gs>
                <a:gs pos="50000">
                  <a:srgbClr val="DBE5F1"/>
                </a:gs>
                <a:gs pos="100000">
                  <a:srgbClr val="95B3D7"/>
                </a:gs>
              </a:gsLst>
              <a:lin ang="189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pl-PL" sz="2000" b="1" dirty="0" smtClean="0">
                  <a:solidFill>
                    <a:srgbClr val="000000"/>
                  </a:solidFill>
                  <a:latin typeface="Calibri" pitchFamily="34" charset="0"/>
                </a:rPr>
                <a:t>ZASOBY</a:t>
              </a:r>
              <a:endParaRPr lang="pl-PL" sz="2000" b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marL="342900" indent="-342900">
                <a:buFont typeface="Arial" pitchFamily="34" charset="0"/>
                <a:buChar char="•"/>
              </a:pPr>
              <a:r>
                <a:rPr lang="pl-PL" dirty="0" smtClean="0">
                  <a:solidFill>
                    <a:srgbClr val="000000"/>
                  </a:solidFill>
                  <a:latin typeface="Calibri" pitchFamily="34" charset="0"/>
                </a:rPr>
                <a:t>Ukształtowanie </a:t>
              </a:r>
              <a:r>
                <a:rPr lang="pl-PL" dirty="0">
                  <a:solidFill>
                    <a:srgbClr val="000000"/>
                  </a:solidFill>
                  <a:latin typeface="Calibri" pitchFamily="34" charset="0"/>
                </a:rPr>
                <a:t>przestrzenne </a:t>
              </a:r>
            </a:p>
            <a:p>
              <a:r>
                <a:rPr lang="pl-PL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pl-PL" dirty="0" smtClean="0">
                  <a:solidFill>
                    <a:srgbClr val="000000"/>
                  </a:solidFill>
                  <a:latin typeface="Calibri" pitchFamily="34" charset="0"/>
                </a:rPr>
                <a:t>     i </a:t>
              </a:r>
              <a:r>
                <a:rPr lang="pl-PL" dirty="0">
                  <a:solidFill>
                    <a:srgbClr val="000000"/>
                  </a:solidFill>
                  <a:latin typeface="Calibri" pitchFamily="34" charset="0"/>
                </a:rPr>
                <a:t>wizerunek miejscowości 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pl-PL" dirty="0" smtClean="0">
                  <a:solidFill>
                    <a:srgbClr val="000000"/>
                  </a:solidFill>
                  <a:latin typeface="Calibri" pitchFamily="34" charset="0"/>
                </a:rPr>
                <a:t>Infrastruktura </a:t>
              </a:r>
              <a:r>
                <a:rPr lang="pl-PL" dirty="0">
                  <a:solidFill>
                    <a:srgbClr val="000000"/>
                  </a:solidFill>
                  <a:latin typeface="Calibri" pitchFamily="34" charset="0"/>
                </a:rPr>
                <a:t>pobytowa 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pl-PL" dirty="0" smtClean="0">
                  <a:solidFill>
                    <a:srgbClr val="000000"/>
                  </a:solidFill>
                  <a:latin typeface="Calibri" pitchFamily="34" charset="0"/>
                </a:rPr>
                <a:t>Infrastruktura </a:t>
              </a:r>
              <a:r>
                <a:rPr lang="pl-PL" dirty="0">
                  <a:solidFill>
                    <a:srgbClr val="000000"/>
                  </a:solidFill>
                  <a:latin typeface="Calibri" pitchFamily="34" charset="0"/>
                </a:rPr>
                <a:t>udostępnienia 	(trasa) </a:t>
              </a:r>
            </a:p>
            <a:p>
              <a:endParaRPr lang="pl-PL" sz="1600" b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endParaRPr lang="pl-PL" sz="3600" dirty="0">
                <a:latin typeface="Calibri" pitchFamily="34" charset="0"/>
              </a:endParaRPr>
            </a:p>
          </p:txBody>
        </p:sp>
      </p:grpSp>
      <p:sp>
        <p:nvSpPr>
          <p:cNvPr id="13" name="pole tekstowe 12"/>
          <p:cNvSpPr txBox="1"/>
          <p:nvPr/>
        </p:nvSpPr>
        <p:spPr>
          <a:xfrm>
            <a:off x="5292080" y="999301"/>
            <a:ext cx="3712080" cy="1323439"/>
          </a:xfrm>
          <a:prstGeom prst="rect">
            <a:avLst/>
          </a:prstGeom>
          <a:gradFill>
            <a:gsLst>
              <a:gs pos="0">
                <a:srgbClr val="95B3D7"/>
              </a:gs>
              <a:gs pos="50000">
                <a:srgbClr val="DBE5F1"/>
              </a:gs>
              <a:gs pos="100000">
                <a:srgbClr val="95B3D7"/>
              </a:gs>
            </a:gsLst>
            <a:lin ang="18900000" scaled="1"/>
          </a:gradFill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  <a:latin typeface="Calibri" pitchFamily="34" charset="0"/>
              </a:rPr>
              <a:t>Wyróżniki </a:t>
            </a:r>
            <a:r>
              <a:rPr lang="pl-PL" sz="2000" b="1" dirty="0" smtClean="0">
                <a:solidFill>
                  <a:srgbClr val="C00000"/>
                </a:solidFill>
                <a:latin typeface="Calibri" pitchFamily="34" charset="0"/>
              </a:rPr>
              <a:t>- </a:t>
            </a:r>
            <a:r>
              <a:rPr lang="pl-PL" sz="2000" b="1" dirty="0">
                <a:solidFill>
                  <a:srgbClr val="C00000"/>
                </a:solidFill>
                <a:latin typeface="Calibri" pitchFamily="34" charset="0"/>
              </a:rPr>
              <a:t>elementy</a:t>
            </a:r>
          </a:p>
          <a:p>
            <a:r>
              <a:rPr lang="pl-PL" sz="2000" b="1" dirty="0">
                <a:solidFill>
                  <a:srgbClr val="C00000"/>
                </a:solidFill>
                <a:latin typeface="Calibri" pitchFamily="34" charset="0"/>
              </a:rPr>
              <a:t>nadające </a:t>
            </a:r>
            <a:r>
              <a:rPr lang="pl-PL" sz="2000" b="1" dirty="0" smtClean="0">
                <a:solidFill>
                  <a:srgbClr val="C00000"/>
                </a:solidFill>
                <a:latin typeface="Calibri" pitchFamily="34" charset="0"/>
              </a:rPr>
              <a:t>wsi rozpoznawalność </a:t>
            </a:r>
            <a:r>
              <a:rPr lang="pl-PL" sz="2000" b="1" dirty="0">
                <a:solidFill>
                  <a:srgbClr val="C00000"/>
                </a:solidFill>
                <a:latin typeface="Calibri" pitchFamily="34" charset="0"/>
              </a:rPr>
              <a:t>jako miejsca </a:t>
            </a:r>
            <a:r>
              <a:rPr lang="pl-PL" sz="2000" b="1" dirty="0" smtClean="0">
                <a:solidFill>
                  <a:srgbClr val="C00000"/>
                </a:solidFill>
                <a:latin typeface="Calibri" pitchFamily="34" charset="0"/>
              </a:rPr>
              <a:t>szczególnego (uzasadnienie pobytu)</a:t>
            </a:r>
            <a:endParaRPr lang="pl-PL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377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2086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C00000"/>
                </a:solidFill>
              </a:rPr>
              <a:t>SPECYFIKA</a:t>
            </a:r>
            <a:r>
              <a:rPr lang="pl-PL" sz="3200" dirty="0" smtClean="0">
                <a:solidFill>
                  <a:srgbClr val="C00000"/>
                </a:solidFill>
              </a:rPr>
              <a:t> </a:t>
            </a:r>
            <a:endParaRPr lang="pl-PL" sz="3200" dirty="0">
              <a:solidFill>
                <a:srgbClr val="C00000"/>
              </a:solidFill>
            </a:endParaRPr>
          </a:p>
        </p:txBody>
      </p:sp>
      <p:pic>
        <p:nvPicPr>
          <p:cNvPr id="3" name="Obraz 2" descr="Kamień Sl klim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23478"/>
            <a:ext cx="6536394" cy="4902297"/>
          </a:xfrm>
          <a:prstGeom prst="rect">
            <a:avLst/>
          </a:prstGeom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13298" y="1300286"/>
            <a:ext cx="275850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Calibri" pitchFamily="34" charset="0"/>
              </a:rPr>
              <a:t>Przykład: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Kamień Śląski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Sanktuarium Św. </a:t>
            </a:r>
            <a:r>
              <a:rPr lang="pl-PL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J</a:t>
            </a:r>
            <a:r>
              <a:rPr lang="pl-PL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acka,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Wiejski kurort, </a:t>
            </a:r>
            <a:endParaRPr lang="pl-PL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nętrza krajobrazowe</a:t>
            </a:r>
            <a:r>
              <a:rPr kumimoji="0" lang="pl-PL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emanujące ciepłem 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kamienia</a:t>
            </a:r>
            <a:r>
              <a:rPr kumimoji="0" lang="pl-PL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wapiennego</a:t>
            </a:r>
            <a:endParaRPr kumimoji="0" lang="pl-PL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fot. Ryszard Wilczyński.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8377401"/>
              </p:ext>
            </p:extLst>
          </p:nvPr>
        </p:nvGraphicFramePr>
        <p:xfrm>
          <a:off x="179512" y="123478"/>
          <a:ext cx="8856984" cy="4571204"/>
        </p:xfrm>
        <a:graphic>
          <a:graphicData uri="http://schemas.openxmlformats.org/drawingml/2006/table">
            <a:tbl>
              <a:tblPr firstRow="1" bandRow="1"/>
              <a:tblGrid>
                <a:gridCol w="8856984"/>
              </a:tblGrid>
              <a:tr h="1296144">
                <a:tc>
                  <a:txBody>
                    <a:bodyPr/>
                    <a:lstStyle>
                      <a:defPPr>
                        <a:defRPr lang="pl-PL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pl-PL" sz="3200" strike="noStrike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SPECYFIKA WSI</a:t>
                      </a:r>
                    </a:p>
                  </a:txBody>
                  <a:tcPr marL="91438" marR="91438" marT="45724" marB="4572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75060">
                <a:tc>
                  <a:txBody>
                    <a:bodyPr/>
                    <a:lstStyle>
                      <a:defPPr>
                        <a:defRPr lang="pl-PL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pl-PL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l-PL" sz="24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Specyfikę wsi komunikuje krótkie hasło (slogan) - oddające istotę jej atrakcyjności i motywujące do odwiedzin oraz logo</a:t>
                      </a:r>
                      <a:endParaRPr lang="pl-PL" sz="2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pl-PL" sz="2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l-PL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„</a:t>
                      </a:r>
                      <a:r>
                        <a:rPr lang="pl-PL" sz="24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</a:t>
                      </a:r>
                      <a:r>
                        <a:rPr lang="pl-PL" sz="24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Świętym Jackiem</a:t>
                      </a:r>
                      <a:r>
                        <a:rPr lang="pl-PL" sz="24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odnowisz ciało i duszę”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pl-PL" sz="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l-PL" sz="24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„</a:t>
                      </a:r>
                      <a:r>
                        <a:rPr lang="pl-PL" sz="2400" b="1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Zagwiździesz</a:t>
                      </a:r>
                      <a:r>
                        <a:rPr lang="pl-PL" sz="24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z zachwytu</a:t>
                      </a:r>
                      <a:r>
                        <a:rPr lang="pl-PL" sz="24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</a:p>
                  </a:txBody>
                  <a:tcPr marL="91438" marR="91438" marT="45724" marB="45724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1"/>
          <p:cNvSpPr>
            <a:spLocks noGrp="1"/>
          </p:cNvSpPr>
          <p:nvPr>
            <p:ph type="title"/>
          </p:nvPr>
        </p:nvSpPr>
        <p:spPr>
          <a:xfrm>
            <a:off x="251520" y="194650"/>
            <a:ext cx="5832003" cy="854075"/>
          </a:xfrm>
        </p:spPr>
        <p:txBody>
          <a:bodyPr>
            <a:normAutofit fontScale="90000"/>
          </a:bodyPr>
          <a:lstStyle/>
          <a:p>
            <a:pPr algn="l"/>
            <a:r>
              <a:rPr lang="pl-PL" sz="3600" b="1" dirty="0" smtClean="0">
                <a:latin typeface="Calibri" pitchFamily="34" charset="0"/>
              </a:rPr>
              <a:t>Walory </a:t>
            </a:r>
            <a:br>
              <a:rPr lang="pl-PL" sz="3600" b="1" dirty="0" smtClean="0">
                <a:latin typeface="Calibri" pitchFamily="34" charset="0"/>
              </a:rPr>
            </a:br>
            <a:r>
              <a:rPr lang="pl-PL" sz="3600" b="1" dirty="0" smtClean="0">
                <a:latin typeface="Calibri" pitchFamily="34" charset="0"/>
              </a:rPr>
              <a:t>wsi</a:t>
            </a:r>
            <a:r>
              <a:rPr lang="pl-PL" sz="3600" b="1" dirty="0" smtClean="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pl-PL" sz="3000" b="1" dirty="0" smtClean="0">
                <a:solidFill>
                  <a:srgbClr val="C00000"/>
                </a:solidFill>
                <a:latin typeface="Calibri" pitchFamily="34" charset="0"/>
              </a:rPr>
              <a:t>	</a:t>
            </a:r>
            <a:endParaRPr lang="pl-PL" sz="3000" dirty="0" smtClean="0">
              <a:solidFill>
                <a:srgbClr val="C00000"/>
              </a:solidFill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1560266" y="440912"/>
            <a:ext cx="5184576" cy="4392488"/>
            <a:chOff x="1437" y="11685"/>
            <a:chExt cx="4533" cy="2790"/>
          </a:xfrm>
        </p:grpSpPr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437" y="11685"/>
              <a:ext cx="4528" cy="1212"/>
            </a:xfrm>
            <a:prstGeom prst="roundRect">
              <a:avLst>
                <a:gd name="adj" fmla="val 16667"/>
              </a:avLst>
            </a:prstGeom>
            <a:solidFill>
              <a:srgbClr val="365F91"/>
            </a:solidFill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/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pl-PL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KLIMAT</a:t>
              </a:r>
              <a:endParaRPr lang="pl-PL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1693" y="12275"/>
              <a:ext cx="4063" cy="12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5B3D7"/>
                </a:gs>
                <a:gs pos="50000">
                  <a:srgbClr val="4F81BD"/>
                </a:gs>
                <a:gs pos="100000">
                  <a:srgbClr val="95B3D7"/>
                </a:gs>
              </a:gsLst>
              <a:lin ang="5400000" scaled="1"/>
            </a:gradFill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/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pl-PL" sz="2000" b="1" dirty="0">
                  <a:latin typeface="Calibri" pitchFamily="34" charset="0"/>
                </a:rPr>
                <a:t>SPECYFIKA </a:t>
              </a:r>
              <a:endParaRPr lang="pl-PL" sz="2000" dirty="0">
                <a:latin typeface="Calibri" pitchFamily="34" charset="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1895" y="12899"/>
              <a:ext cx="3710" cy="157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5B3D7"/>
                </a:gs>
                <a:gs pos="50000">
                  <a:srgbClr val="DBE5F1"/>
                </a:gs>
                <a:gs pos="100000">
                  <a:srgbClr val="95B3D7"/>
                </a:gs>
              </a:gsLst>
              <a:lin ang="189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pl-PL" sz="2000" b="1" dirty="0" smtClean="0">
                  <a:solidFill>
                    <a:srgbClr val="000000"/>
                  </a:solidFill>
                  <a:latin typeface="Calibri" pitchFamily="34" charset="0"/>
                </a:rPr>
                <a:t>ZASOBY</a:t>
              </a:r>
              <a:endParaRPr lang="pl-PL" sz="2000" b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marL="342900" indent="-342900">
                <a:buFont typeface="Arial" pitchFamily="34" charset="0"/>
                <a:buChar char="•"/>
              </a:pPr>
              <a:r>
                <a:rPr lang="pl-PL" dirty="0" smtClean="0">
                  <a:solidFill>
                    <a:srgbClr val="000000"/>
                  </a:solidFill>
                  <a:latin typeface="Calibri" pitchFamily="34" charset="0"/>
                </a:rPr>
                <a:t>Ukształtowanie </a:t>
              </a:r>
              <a:r>
                <a:rPr lang="pl-PL" dirty="0">
                  <a:solidFill>
                    <a:srgbClr val="000000"/>
                  </a:solidFill>
                  <a:latin typeface="Calibri" pitchFamily="34" charset="0"/>
                </a:rPr>
                <a:t>przestrzenne </a:t>
              </a:r>
            </a:p>
            <a:p>
              <a:r>
                <a:rPr lang="pl-PL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pl-PL" dirty="0" smtClean="0">
                  <a:solidFill>
                    <a:srgbClr val="000000"/>
                  </a:solidFill>
                  <a:latin typeface="Calibri" pitchFamily="34" charset="0"/>
                </a:rPr>
                <a:t>     i </a:t>
              </a:r>
              <a:r>
                <a:rPr lang="pl-PL" dirty="0">
                  <a:solidFill>
                    <a:srgbClr val="000000"/>
                  </a:solidFill>
                  <a:latin typeface="Calibri" pitchFamily="34" charset="0"/>
                </a:rPr>
                <a:t>wizerunek miejscowości 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pl-PL" dirty="0" smtClean="0">
                  <a:solidFill>
                    <a:srgbClr val="000000"/>
                  </a:solidFill>
                  <a:latin typeface="Calibri" pitchFamily="34" charset="0"/>
                </a:rPr>
                <a:t>Infrastruktura </a:t>
              </a:r>
              <a:r>
                <a:rPr lang="pl-PL" dirty="0">
                  <a:solidFill>
                    <a:srgbClr val="000000"/>
                  </a:solidFill>
                  <a:latin typeface="Calibri" pitchFamily="34" charset="0"/>
                </a:rPr>
                <a:t>pobytowa 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pl-PL" dirty="0" smtClean="0">
                  <a:solidFill>
                    <a:srgbClr val="000000"/>
                  </a:solidFill>
                  <a:latin typeface="Calibri" pitchFamily="34" charset="0"/>
                </a:rPr>
                <a:t>Infrastruktura </a:t>
              </a:r>
              <a:r>
                <a:rPr lang="pl-PL" dirty="0">
                  <a:solidFill>
                    <a:srgbClr val="000000"/>
                  </a:solidFill>
                  <a:latin typeface="Calibri" pitchFamily="34" charset="0"/>
                </a:rPr>
                <a:t>udostępnienia 	(trasa) </a:t>
              </a:r>
            </a:p>
            <a:p>
              <a:endParaRPr lang="pl-PL" sz="1600" b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endParaRPr lang="pl-PL" sz="3600" dirty="0">
                <a:latin typeface="Calibri" pitchFamily="34" charset="0"/>
              </a:endParaRPr>
            </a:p>
          </p:txBody>
        </p:sp>
      </p:grpSp>
      <p:sp>
        <p:nvSpPr>
          <p:cNvPr id="13" name="pole tekstowe 12"/>
          <p:cNvSpPr txBox="1"/>
          <p:nvPr/>
        </p:nvSpPr>
        <p:spPr>
          <a:xfrm>
            <a:off x="5076484" y="194650"/>
            <a:ext cx="3995936" cy="1200329"/>
          </a:xfrm>
          <a:prstGeom prst="rect">
            <a:avLst/>
          </a:prstGeom>
          <a:gradFill>
            <a:gsLst>
              <a:gs pos="0">
                <a:srgbClr val="95B3D7"/>
              </a:gs>
              <a:gs pos="50000">
                <a:srgbClr val="DBE5F1"/>
              </a:gs>
              <a:gs pos="100000">
                <a:srgbClr val="95B3D7"/>
              </a:gs>
            </a:gsLst>
            <a:lin ang="18900000" scaled="1"/>
          </a:gradFill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Calibri" pitchFamily="34" charset="0"/>
              </a:rPr>
              <a:t>elementy </a:t>
            </a:r>
            <a:r>
              <a:rPr lang="pl-PL" sz="2400" b="1" dirty="0" smtClean="0">
                <a:solidFill>
                  <a:srgbClr val="C00000"/>
                </a:solidFill>
                <a:latin typeface="Calibri" pitchFamily="34" charset="0"/>
              </a:rPr>
              <a:t>wrażeniowego / emocjonalnego odbioru  - udział wyobraźni i zmysłów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9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73813" y="193650"/>
            <a:ext cx="16685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</a:rPr>
              <a:t>Klimat </a:t>
            </a:r>
          </a:p>
          <a:p>
            <a:r>
              <a:rPr lang="pl-PL" sz="2400" dirty="0" smtClean="0">
                <a:solidFill>
                  <a:srgbClr val="C00000"/>
                </a:solidFill>
              </a:rPr>
              <a:t>(przestrzeń </a:t>
            </a:r>
          </a:p>
          <a:p>
            <a:r>
              <a:rPr lang="pl-PL" sz="2400" dirty="0" smtClean="0">
                <a:solidFill>
                  <a:srgbClr val="C00000"/>
                </a:solidFill>
              </a:rPr>
              <a:t>zmysłów) </a:t>
            </a:r>
            <a:endParaRPr lang="pl-PL" sz="2400" dirty="0">
              <a:solidFill>
                <a:srgbClr val="C00000"/>
              </a:solidFill>
            </a:endParaRPr>
          </a:p>
        </p:txBody>
      </p:sp>
      <p:pic>
        <p:nvPicPr>
          <p:cNvPr id="4" name="Obraz 3" descr="G:\Gotowe - prezentacja SNW i zdjecia\Kamień Sl infrastruktura pobytu 3.jpg"/>
          <p:cNvPicPr>
            <a:picLocks noChangeAspect="1"/>
          </p:cNvPicPr>
          <p:nvPr/>
        </p:nvPicPr>
        <p:blipFill>
          <a:blip r:embed="rId2" cstate="print"/>
          <a:srcRect b="10115"/>
          <a:stretch>
            <a:fillRect/>
          </a:stretch>
        </p:blipFill>
        <p:spPr bwMode="auto">
          <a:xfrm>
            <a:off x="1907704" y="230832"/>
            <a:ext cx="7093669" cy="477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0" y="1126492"/>
            <a:ext cx="201622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i="0" u="none" strike="noStrike" cap="none" normalizeH="0" baseline="0" dirty="0" smtClean="0">
              <a:ln>
                <a:noFill/>
              </a:ln>
              <a:effectLst/>
              <a:latin typeface="Arial Narrow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Calibri" pitchFamily="34" charset="0"/>
              </a:rPr>
              <a:t>Przykład: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Kamień Śląski </a:t>
            </a:r>
            <a:endParaRPr lang="pl-PL" sz="20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Sanatorium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ogród 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metod leczniczych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ks. Sebastiana Kneippa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fot. Ryszard Wilczyński.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67743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rgbClr val="C00000"/>
                </a:solidFill>
              </a:rPr>
              <a:t>Charakter i rola opowieści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15566"/>
            <a:ext cx="8229600" cy="367905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l-PL" sz="1300" dirty="0" smtClean="0"/>
          </a:p>
          <a:p>
            <a:pPr marL="0" indent="0">
              <a:buNone/>
            </a:pPr>
            <a:r>
              <a:rPr lang="pl-PL" sz="2900" dirty="0"/>
              <a:t>Syntezą walorów poznawczych wsi jest </a:t>
            </a:r>
            <a:r>
              <a:rPr lang="pl-PL" sz="2900" b="1" dirty="0">
                <a:solidFill>
                  <a:srgbClr val="C00000"/>
                </a:solidFill>
              </a:rPr>
              <a:t>„opowieść</a:t>
            </a:r>
            <a:r>
              <a:rPr lang="pl-PL" sz="2900" b="1" dirty="0" smtClean="0">
                <a:solidFill>
                  <a:srgbClr val="C00000"/>
                </a:solidFill>
              </a:rPr>
              <a:t>” - </a:t>
            </a:r>
            <a:r>
              <a:rPr lang="pl-PL" sz="2900" b="1" dirty="0">
                <a:solidFill>
                  <a:srgbClr val="C00000"/>
                </a:solidFill>
              </a:rPr>
              <a:t>zwerbalizowana relacja nt. walorów </a:t>
            </a:r>
            <a:r>
              <a:rPr lang="pl-PL" sz="2900" b="1" dirty="0" smtClean="0">
                <a:solidFill>
                  <a:srgbClr val="C00000"/>
                </a:solidFill>
              </a:rPr>
              <a:t>wsi</a:t>
            </a:r>
            <a:r>
              <a:rPr lang="pl-PL" sz="2900" dirty="0" smtClean="0"/>
              <a:t>, która akcentuje specyfikę wsi</a:t>
            </a:r>
            <a:r>
              <a:rPr lang="pl-PL" sz="2900" dirty="0"/>
              <a:t>.</a:t>
            </a:r>
            <a:r>
              <a:rPr lang="pl-PL" sz="2900" dirty="0" smtClean="0"/>
              <a:t> </a:t>
            </a:r>
          </a:p>
          <a:p>
            <a:pPr marL="0" indent="0" algn="ctr">
              <a:buNone/>
            </a:pPr>
            <a:endParaRPr lang="pl-PL" sz="2900" b="1" dirty="0" smtClean="0"/>
          </a:p>
          <a:p>
            <a:pPr marL="0" indent="0" algn="ctr">
              <a:buNone/>
            </a:pPr>
            <a:r>
              <a:rPr lang="pl-PL" sz="2900" dirty="0" smtClean="0"/>
              <a:t>Opowieść (optyka</a:t>
            </a:r>
            <a:r>
              <a:rPr lang="pl-PL" sz="2900" b="1" dirty="0" smtClean="0"/>
              <a:t> odbiorcy</a:t>
            </a:r>
            <a:r>
              <a:rPr lang="pl-PL" sz="2900" dirty="0" smtClean="0"/>
              <a:t>):</a:t>
            </a:r>
          </a:p>
          <a:p>
            <a:r>
              <a:rPr lang="pl-PL" sz="2900" b="1" dirty="0"/>
              <a:t>z</a:t>
            </a:r>
            <a:r>
              <a:rPr lang="pl-PL" sz="2900" b="1" dirty="0" smtClean="0"/>
              <a:t>apewnia poczucie osobistej </a:t>
            </a:r>
            <a:r>
              <a:rPr lang="pl-PL" sz="2900" b="1" dirty="0"/>
              <a:t>korzyści </a:t>
            </a:r>
            <a:r>
              <a:rPr lang="pl-PL" sz="2900" dirty="0" smtClean="0"/>
              <a:t>z poznania </a:t>
            </a:r>
            <a:r>
              <a:rPr lang="pl-PL" sz="2900" dirty="0"/>
              <a:t>nowych faktów, </a:t>
            </a:r>
            <a:r>
              <a:rPr lang="pl-PL" sz="2900" dirty="0" smtClean="0"/>
              <a:t>poszerzenia </a:t>
            </a:r>
            <a:r>
              <a:rPr lang="pl-PL" sz="2900" dirty="0"/>
              <a:t>wiedzy, </a:t>
            </a:r>
            <a:r>
              <a:rPr lang="pl-PL" sz="2900" dirty="0" smtClean="0"/>
              <a:t>pozyskania inspiracji, </a:t>
            </a:r>
            <a:r>
              <a:rPr lang="pl-PL" sz="2900" dirty="0"/>
              <a:t>itp</a:t>
            </a:r>
            <a:r>
              <a:rPr lang="pl-PL" sz="2900" dirty="0" smtClean="0"/>
              <a:t>.; </a:t>
            </a:r>
          </a:p>
          <a:p>
            <a:r>
              <a:rPr lang="pl-PL" sz="2800" b="1" dirty="0"/>
              <a:t>c</a:t>
            </a:r>
            <a:r>
              <a:rPr lang="pl-PL" sz="2800" b="1" dirty="0" smtClean="0"/>
              <a:t>zyni przykład  </a:t>
            </a:r>
            <a:r>
              <a:rPr lang="pl-PL" sz="2800" b="1" dirty="0"/>
              <a:t>zagadnień </a:t>
            </a:r>
            <a:r>
              <a:rPr lang="pl-PL" sz="2800" b="1" dirty="0" smtClean="0"/>
              <a:t>szerszych </a:t>
            </a:r>
            <a:r>
              <a:rPr lang="pl-PL" sz="2800" dirty="0" smtClean="0"/>
              <a:t>(</a:t>
            </a:r>
            <a:r>
              <a:rPr lang="pl-PL" sz="2800" dirty="0"/>
              <a:t>o randze </a:t>
            </a:r>
            <a:r>
              <a:rPr lang="pl-PL" sz="2800" dirty="0" smtClean="0"/>
              <a:t>przekraczającej </a:t>
            </a:r>
            <a:r>
              <a:rPr lang="pl-PL" sz="2800" dirty="0"/>
              <a:t>wymiar danej </a:t>
            </a:r>
            <a:r>
              <a:rPr lang="pl-PL" sz="2800" dirty="0" smtClean="0"/>
              <a:t>wsi) ważnych dla rozumienia obszarów wiejskich,  </a:t>
            </a:r>
            <a:r>
              <a:rPr lang="pl-PL" sz="2800" dirty="0"/>
              <a:t>przeszłości i </a:t>
            </a:r>
            <a:r>
              <a:rPr lang="pl-PL" sz="2800" dirty="0" smtClean="0"/>
              <a:t>teraźniejszości regionu lub kraju.</a:t>
            </a:r>
          </a:p>
          <a:p>
            <a:r>
              <a:rPr lang="pl-PL" sz="2800" b="1" dirty="0" smtClean="0">
                <a:solidFill>
                  <a:srgbClr val="C00000"/>
                </a:solidFill>
              </a:rPr>
              <a:t>uzasadnia przyjazd i pobyt.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	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15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pole tekstowe 2"/>
          <p:cNvSpPr txBox="1"/>
          <p:nvPr/>
        </p:nvSpPr>
        <p:spPr>
          <a:xfrm>
            <a:off x="30726" y="0"/>
            <a:ext cx="867645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pl-PL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Opowieść Starych Siołkowic</a:t>
            </a:r>
            <a:endParaRPr lang="pl-PL" sz="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r>
              <a:rPr lang="pl-PL" sz="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buNone/>
            </a:pPr>
            <a:r>
              <a:rPr lang="pl-PL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pięknej wiejskiej </a:t>
            </a:r>
            <a:r>
              <a:rPr lang="pl-PL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przestrzeni meandrami </a:t>
            </a:r>
            <a:r>
              <a:rPr lang="pl-PL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losów Śląska i </a:t>
            </a:r>
            <a:r>
              <a:rPr lang="pl-PL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Ślązaków, czyli :</a:t>
            </a:r>
            <a:endParaRPr lang="pl-PL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pl-PL" sz="2400" dirty="0">
              <a:solidFill>
                <a:srgbClr val="FFFF00"/>
              </a:solidFill>
            </a:endParaRPr>
          </a:p>
          <a:p>
            <a:pPr marL="800100" lvl="1" indent="-342900">
              <a:buFont typeface="Wingdings" pitchFamily="2" charset="2"/>
              <a:buChar char="q"/>
            </a:pPr>
            <a:r>
              <a:rPr lang="pl-P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  </a:t>
            </a: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byli  </a:t>
            </a:r>
            <a:r>
              <a:rPr lang="pl-PL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Gburowie</a:t>
            </a: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 </a:t>
            </a: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sprawiło, że </a:t>
            </a:r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potomkowie dawnych mieszkańców wsi są jednocześnie  mniejszością  niemiecką  i polską emigracją  w  Brazylii ?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Jak zmieniała się </a:t>
            </a: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zmienia </a:t>
            </a:r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wiejska przestrzeń by stać się najpiękniejszą  przestrzenią  wiejską   Opolszczyzny  </a:t>
            </a: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A.D. 2011? </a:t>
            </a:r>
            <a:endParaRPr lang="pl-PL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pl-PL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180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1" cy="5143501"/>
          </a:xfrm>
        </p:spPr>
      </p:pic>
      <p:sp>
        <p:nvSpPr>
          <p:cNvPr id="3" name="pole tekstowe 2"/>
          <p:cNvSpPr txBox="1"/>
          <p:nvPr/>
        </p:nvSpPr>
        <p:spPr>
          <a:xfrm>
            <a:off x="1619672" y="2139702"/>
            <a:ext cx="74888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l-PL" sz="2000" b="1" dirty="0" smtClean="0">
                <a:solidFill>
                  <a:schemeClr val="bg1"/>
                </a:solidFill>
              </a:rPr>
              <a:t> Co </a:t>
            </a:r>
            <a:r>
              <a:rPr lang="pl-PL" sz="2000" b="1" dirty="0">
                <a:solidFill>
                  <a:schemeClr val="bg1"/>
                </a:solidFill>
              </a:rPr>
              <a:t>Pokój ma wspólnego z Carlem Marią von Weber,  historią odkrywania Chin i carską Rosją</a:t>
            </a:r>
            <a:r>
              <a:rPr lang="pl-PL" sz="2000" b="1" dirty="0" smtClean="0">
                <a:solidFill>
                  <a:schemeClr val="bg1"/>
                </a:solidFill>
              </a:rPr>
              <a:t>?</a:t>
            </a:r>
          </a:p>
          <a:p>
            <a:endParaRPr lang="pl-PL" sz="2000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pl-PL" sz="2000" b="1" dirty="0" smtClean="0">
                <a:solidFill>
                  <a:schemeClr val="bg1"/>
                </a:solidFill>
              </a:rPr>
              <a:t> Dlaczego </a:t>
            </a:r>
            <a:r>
              <a:rPr lang="pl-PL" sz="2000" b="1" dirty="0">
                <a:solidFill>
                  <a:schemeClr val="bg1"/>
                </a:solidFill>
              </a:rPr>
              <a:t>„morska latarnia” stoi w lesie, a stawy noszą żeńskie imiona</a:t>
            </a:r>
            <a:r>
              <a:rPr lang="pl-PL" sz="2000" b="1" dirty="0" smtClean="0">
                <a:solidFill>
                  <a:schemeClr val="bg1"/>
                </a:solidFill>
              </a:rPr>
              <a:t>?</a:t>
            </a:r>
          </a:p>
          <a:p>
            <a:endParaRPr lang="pl-PL" sz="2000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pl-PL" sz="2000" b="1" dirty="0" smtClean="0">
                <a:solidFill>
                  <a:schemeClr val="bg1"/>
                </a:solidFill>
              </a:rPr>
              <a:t> Co to elizjum?</a:t>
            </a:r>
          </a:p>
          <a:p>
            <a:endParaRPr lang="pl-PL" sz="2000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pl-PL" sz="2000" b="1" dirty="0">
                <a:solidFill>
                  <a:schemeClr val="bg1"/>
                </a:solidFill>
              </a:rPr>
              <a:t> Jak gondole arystokratów zastąpiła hodowla karpia?</a:t>
            </a:r>
          </a:p>
          <a:p>
            <a:pPr>
              <a:buFont typeface="Wingdings" pitchFamily="2" charset="2"/>
              <a:buChar char="q"/>
            </a:pP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462335" y="0"/>
            <a:ext cx="742805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Opowieść Pokoju:</a:t>
            </a:r>
          </a:p>
          <a:p>
            <a:endParaRPr lang="pl-PL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Algerian" pitchFamily="82" charset="0"/>
              </a:rPr>
              <a:t>Pokój </a:t>
            </a:r>
            <a:r>
              <a:rPr lang="pl-PL" sz="3600" b="1" dirty="0">
                <a:solidFill>
                  <a:schemeClr val="bg1"/>
                </a:solidFill>
                <a:latin typeface="Algerian" pitchFamily="82" charset="0"/>
              </a:rPr>
              <a:t>- utracony raj </a:t>
            </a:r>
            <a:r>
              <a:rPr lang="pl-PL" sz="3600" b="1" dirty="0" err="1" smtClean="0">
                <a:solidFill>
                  <a:schemeClr val="bg1"/>
                </a:solidFill>
                <a:latin typeface="Algerian" pitchFamily="82" charset="0"/>
              </a:rPr>
              <a:t>Württenbergów</a:t>
            </a:r>
            <a:r>
              <a:rPr lang="pl-PL" sz="3600" dirty="0" smtClean="0">
                <a:solidFill>
                  <a:schemeClr val="bg1"/>
                </a:solidFill>
                <a:latin typeface="Algerian" pitchFamily="82" charset="0"/>
              </a:rPr>
              <a:t>,</a:t>
            </a:r>
            <a:r>
              <a:rPr lang="pl-PL" sz="3600" b="1" dirty="0" smtClean="0">
                <a:solidFill>
                  <a:schemeClr val="bg1"/>
                </a:solidFill>
                <a:latin typeface="Algerian" pitchFamily="82" charset="0"/>
              </a:rPr>
              <a:t> </a:t>
            </a:r>
            <a:r>
              <a:rPr lang="pl-PL" sz="3600" dirty="0">
                <a:solidFill>
                  <a:schemeClr val="bg1"/>
                </a:solidFill>
                <a:latin typeface="Algerian" pitchFamily="82" charset="0"/>
              </a:rPr>
              <a:t>czyli </a:t>
            </a:r>
          </a:p>
        </p:txBody>
      </p:sp>
    </p:spTree>
    <p:extLst>
      <p:ext uri="{BB962C8B-B14F-4D97-AF65-F5344CB8AC3E}">
        <p14:creationId xmlns:p14="http://schemas.microsoft.com/office/powerpoint/2010/main" val="117621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lum contrast="20000"/>
          </a:blip>
          <a:srcRect t="7438" b="516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949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15"/>
          <p:cNvSpPr txBox="1">
            <a:spLocks noChangeArrowheads="1"/>
          </p:cNvSpPr>
          <p:nvPr/>
        </p:nvSpPr>
        <p:spPr bwMode="auto">
          <a:xfrm>
            <a:off x="4427984" y="123478"/>
            <a:ext cx="446424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b="1" dirty="0">
                <a:latin typeface="Calibri" pitchFamily="34" charset="0"/>
              </a:rPr>
              <a:t>Stowarzyszenie </a:t>
            </a:r>
          </a:p>
          <a:p>
            <a:r>
              <a:rPr lang="pl-PL" sz="2400" b="1" dirty="0">
                <a:latin typeface="Calibri" pitchFamily="34" charset="0"/>
              </a:rPr>
              <a:t>„Najpiękniejszych Wsi” Francji</a:t>
            </a:r>
          </a:p>
          <a:p>
            <a:endParaRPr lang="pl-PL" sz="2600" b="1" dirty="0">
              <a:latin typeface="Calibri" pitchFamily="34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23034" t="11812" r="24401" b="14496"/>
          <a:stretch>
            <a:fillRect/>
          </a:stretch>
        </p:blipFill>
        <p:spPr bwMode="auto">
          <a:xfrm>
            <a:off x="107503" y="195486"/>
            <a:ext cx="412606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618140"/>
            <a:ext cx="2452831" cy="232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4421334" y="987574"/>
            <a:ext cx="4464496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prstClr val="black"/>
                </a:solidFill>
                <a:latin typeface="Calibri"/>
              </a:rPr>
              <a:t>Rok założenia</a:t>
            </a:r>
            <a:r>
              <a:rPr lang="pl-PL" sz="2000" dirty="0">
                <a:solidFill>
                  <a:prstClr val="black"/>
                </a:solidFill>
                <a:latin typeface="Calibri"/>
              </a:rPr>
              <a:t>	</a:t>
            </a:r>
            <a:r>
              <a:rPr lang="pl-PL" sz="2000" dirty="0" smtClean="0">
                <a:solidFill>
                  <a:prstClr val="black"/>
                </a:solidFill>
                <a:latin typeface="Calibri"/>
              </a:rPr>
              <a:t>               1982</a:t>
            </a:r>
            <a:endParaRPr lang="pl-PL" sz="2000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prstClr val="black"/>
                </a:solidFill>
                <a:latin typeface="Calibri"/>
              </a:rPr>
              <a:t>Liczba </a:t>
            </a:r>
            <a:r>
              <a:rPr lang="pl-PL" sz="2000" b="1" dirty="0" smtClean="0">
                <a:solidFill>
                  <a:prstClr val="black"/>
                </a:solidFill>
                <a:latin typeface="Calibri"/>
              </a:rPr>
              <a:t>miejscowości</a:t>
            </a:r>
            <a:r>
              <a:rPr lang="pl-PL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2000" dirty="0" smtClean="0">
                <a:solidFill>
                  <a:prstClr val="black"/>
                </a:solidFill>
                <a:latin typeface="Calibri"/>
              </a:rPr>
              <a:t>    </a:t>
            </a:r>
            <a:r>
              <a:rPr lang="pl-PL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2000" dirty="0" smtClean="0">
                <a:solidFill>
                  <a:prstClr val="black"/>
                </a:solidFill>
                <a:latin typeface="Calibri"/>
              </a:rPr>
              <a:t>      157</a:t>
            </a:r>
            <a:r>
              <a:rPr lang="pl-PL" sz="2000" dirty="0">
                <a:solidFill>
                  <a:prstClr val="black"/>
                </a:solidFill>
                <a:latin typeface="Calibri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 smtClean="0">
                <a:solidFill>
                  <a:prstClr val="black"/>
                </a:solidFill>
                <a:latin typeface="Calibri"/>
              </a:rPr>
              <a:t>Budżet </a:t>
            </a:r>
            <a:r>
              <a:rPr lang="pl-PL" sz="2000" b="1" dirty="0">
                <a:solidFill>
                  <a:prstClr val="black"/>
                </a:solidFill>
                <a:latin typeface="Calibri"/>
              </a:rPr>
              <a:t>(2011)</a:t>
            </a:r>
            <a:r>
              <a:rPr lang="pl-PL" sz="2000" dirty="0">
                <a:solidFill>
                  <a:prstClr val="black"/>
                </a:solidFill>
                <a:latin typeface="Calibri"/>
              </a:rPr>
              <a:t>	</a:t>
            </a:r>
            <a:r>
              <a:rPr lang="pl-PL" sz="2000" dirty="0" smtClean="0">
                <a:solidFill>
                  <a:prstClr val="black"/>
                </a:solidFill>
                <a:latin typeface="Calibri"/>
              </a:rPr>
              <a:t>                490 </a:t>
            </a:r>
            <a:r>
              <a:rPr lang="pl-PL" sz="2000" dirty="0">
                <a:solidFill>
                  <a:prstClr val="black"/>
                </a:solidFill>
                <a:latin typeface="Calibri"/>
              </a:rPr>
              <a:t>tys. Euro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4572000" y="213970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C00000"/>
                </a:solidFill>
              </a:rPr>
              <a:t>Kreowanie oferty sieci:</a:t>
            </a:r>
            <a:endParaRPr lang="pl-PL" sz="2400" b="1" dirty="0">
              <a:solidFill>
                <a:srgbClr val="C00000"/>
              </a:solidFill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C00000"/>
                </a:solidFill>
              </a:rPr>
              <a:t>Charakter i rola opowieści</a:t>
            </a:r>
            <a:endParaRPr lang="pl-PL" sz="40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1" dirty="0" smtClean="0"/>
              <a:t>Opowieść </a:t>
            </a:r>
            <a:r>
              <a:rPr lang="pl-PL" sz="2400" dirty="0" smtClean="0"/>
              <a:t>(optyka narratora):</a:t>
            </a:r>
          </a:p>
          <a:p>
            <a:pPr>
              <a:buFont typeface="Wingdings" pitchFamily="2" charset="2"/>
              <a:buChar char="Ø"/>
            </a:pPr>
            <a:r>
              <a:rPr lang="pl-PL" sz="2400" b="1" dirty="0" smtClean="0"/>
              <a:t>trzyma się faktów</a:t>
            </a:r>
            <a:r>
              <a:rPr lang="pl-PL" sz="2400" dirty="0" smtClean="0"/>
              <a:t> – treść potwierdza przestrzeń udostępniona </a:t>
            </a:r>
            <a:r>
              <a:rPr lang="pl-PL" sz="2400" dirty="0"/>
              <a:t>dla pobytu. </a:t>
            </a:r>
            <a:endParaRPr lang="pl-PL" sz="2400" dirty="0" smtClean="0"/>
          </a:p>
          <a:p>
            <a:pPr>
              <a:buFont typeface="Wingdings" pitchFamily="2" charset="2"/>
              <a:buChar char="Ø"/>
            </a:pPr>
            <a:r>
              <a:rPr lang="pl-PL" sz="2400" b="1" dirty="0" smtClean="0"/>
              <a:t>jest kręgosłupem oferty </a:t>
            </a:r>
            <a:r>
              <a:rPr lang="pl-PL" sz="2400" b="1" dirty="0"/>
              <a:t>pobytu</a:t>
            </a:r>
            <a:r>
              <a:rPr lang="pl-PL" sz="2400" dirty="0"/>
              <a:t>, </a:t>
            </a:r>
            <a:endParaRPr lang="pl-PL" sz="2400" dirty="0" smtClean="0"/>
          </a:p>
          <a:p>
            <a:pPr>
              <a:buFont typeface="Wingdings" pitchFamily="2" charset="2"/>
              <a:buChar char="Ø"/>
            </a:pPr>
            <a:r>
              <a:rPr lang="pl-PL" sz="2400" b="1" dirty="0" smtClean="0"/>
              <a:t>zakreśla obszar udostępnienia,</a:t>
            </a:r>
          </a:p>
          <a:p>
            <a:pPr>
              <a:buFont typeface="Wingdings" pitchFamily="2" charset="2"/>
              <a:buChar char="Ø"/>
            </a:pPr>
            <a:r>
              <a:rPr lang="pl-PL" sz="2400" b="1" dirty="0"/>
              <a:t>r</a:t>
            </a:r>
            <a:r>
              <a:rPr lang="pl-PL" sz="2400" b="1" dirty="0" smtClean="0"/>
              <a:t>ozstrzyga o poprowadzeniu </a:t>
            </a:r>
            <a:r>
              <a:rPr lang="pl-PL" sz="2400" b="1" dirty="0"/>
              <a:t>i </a:t>
            </a:r>
            <a:r>
              <a:rPr lang="pl-PL" sz="2400" b="1" dirty="0" smtClean="0"/>
              <a:t>urządzeniu trasy </a:t>
            </a:r>
            <a:r>
              <a:rPr lang="pl-PL" sz="2400" dirty="0"/>
              <a:t>prezentującej walory wsi</a:t>
            </a:r>
            <a:r>
              <a:rPr lang="pl-PL" sz="2400" dirty="0" smtClean="0"/>
              <a:t>.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31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84982" y="66090"/>
            <a:ext cx="8229600" cy="583406"/>
          </a:xfrm>
        </p:spPr>
        <p:txBody>
          <a:bodyPr/>
          <a:lstStyle/>
          <a:p>
            <a:pPr>
              <a:defRPr/>
            </a:pPr>
            <a:r>
              <a:rPr lang="pl-PL" sz="2800" b="1" dirty="0" smtClean="0"/>
              <a:t>Droga do uczestnictwa w SNW</a:t>
            </a:r>
            <a:endParaRPr lang="pl-PL" sz="2800" b="1" dirty="0"/>
          </a:p>
        </p:txBody>
      </p:sp>
      <p:sp>
        <p:nvSpPr>
          <p:cNvPr id="5" name="Elipsa 4"/>
          <p:cNvSpPr/>
          <p:nvPr/>
        </p:nvSpPr>
        <p:spPr bwMode="auto">
          <a:xfrm>
            <a:off x="34926" y="2370535"/>
            <a:ext cx="144463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ipsa 5"/>
          <p:cNvSpPr/>
          <p:nvPr/>
        </p:nvSpPr>
        <p:spPr bwMode="auto">
          <a:xfrm>
            <a:off x="255589" y="2255044"/>
            <a:ext cx="142875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lipsa 6"/>
          <p:cNvSpPr/>
          <p:nvPr/>
        </p:nvSpPr>
        <p:spPr bwMode="auto">
          <a:xfrm>
            <a:off x="234951" y="2463403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lipsa 7"/>
          <p:cNvSpPr/>
          <p:nvPr/>
        </p:nvSpPr>
        <p:spPr bwMode="auto">
          <a:xfrm>
            <a:off x="419101" y="2383632"/>
            <a:ext cx="144463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lipsa 8"/>
          <p:cNvSpPr/>
          <p:nvPr/>
        </p:nvSpPr>
        <p:spPr bwMode="auto">
          <a:xfrm>
            <a:off x="106363" y="3126582"/>
            <a:ext cx="144462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lipsa 10"/>
          <p:cNvSpPr/>
          <p:nvPr/>
        </p:nvSpPr>
        <p:spPr bwMode="auto">
          <a:xfrm>
            <a:off x="306388" y="3219450"/>
            <a:ext cx="144462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Elipsa 11"/>
          <p:cNvSpPr/>
          <p:nvPr/>
        </p:nvSpPr>
        <p:spPr bwMode="auto">
          <a:xfrm>
            <a:off x="492126" y="3139678"/>
            <a:ext cx="144463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Elipsa 12"/>
          <p:cNvSpPr/>
          <p:nvPr/>
        </p:nvSpPr>
        <p:spPr bwMode="auto">
          <a:xfrm>
            <a:off x="782638" y="2593182"/>
            <a:ext cx="144462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Elipsa 13"/>
          <p:cNvSpPr/>
          <p:nvPr/>
        </p:nvSpPr>
        <p:spPr bwMode="auto">
          <a:xfrm>
            <a:off x="860426" y="2778919"/>
            <a:ext cx="142875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Elipsa 14"/>
          <p:cNvSpPr/>
          <p:nvPr/>
        </p:nvSpPr>
        <p:spPr bwMode="auto">
          <a:xfrm>
            <a:off x="982664" y="2686051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612776" y="1938338"/>
            <a:ext cx="144463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833438" y="1822848"/>
            <a:ext cx="144462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Elipsa 19"/>
          <p:cNvSpPr/>
          <p:nvPr/>
        </p:nvSpPr>
        <p:spPr bwMode="auto">
          <a:xfrm>
            <a:off x="998538" y="1951435"/>
            <a:ext cx="144462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Elipsa 21"/>
          <p:cNvSpPr/>
          <p:nvPr/>
        </p:nvSpPr>
        <p:spPr bwMode="auto">
          <a:xfrm>
            <a:off x="1309688" y="2253853"/>
            <a:ext cx="144462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Elipsa 22"/>
          <p:cNvSpPr/>
          <p:nvPr/>
        </p:nvSpPr>
        <p:spPr bwMode="auto">
          <a:xfrm>
            <a:off x="1289051" y="2463403"/>
            <a:ext cx="144463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lipsa 23"/>
          <p:cNvSpPr/>
          <p:nvPr/>
        </p:nvSpPr>
        <p:spPr bwMode="auto">
          <a:xfrm>
            <a:off x="1474788" y="2383632"/>
            <a:ext cx="144462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Elipsa 25"/>
          <p:cNvSpPr/>
          <p:nvPr/>
        </p:nvSpPr>
        <p:spPr bwMode="auto">
          <a:xfrm>
            <a:off x="1554164" y="2855119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Elipsa 26"/>
          <p:cNvSpPr/>
          <p:nvPr/>
        </p:nvSpPr>
        <p:spPr bwMode="auto">
          <a:xfrm>
            <a:off x="1533526" y="3064669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Elipsa 27"/>
          <p:cNvSpPr/>
          <p:nvPr/>
        </p:nvSpPr>
        <p:spPr bwMode="auto">
          <a:xfrm>
            <a:off x="1225551" y="3644503"/>
            <a:ext cx="144463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Elipsa 28"/>
          <p:cNvSpPr/>
          <p:nvPr/>
        </p:nvSpPr>
        <p:spPr bwMode="auto">
          <a:xfrm>
            <a:off x="5435601" y="2063354"/>
            <a:ext cx="1800225" cy="1372790"/>
          </a:xfrm>
          <a:prstGeom prst="ellipse">
            <a:avLst/>
          </a:prstGeom>
          <a:noFill/>
          <a:ln w="254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Elipsa 29"/>
          <p:cNvSpPr/>
          <p:nvPr/>
        </p:nvSpPr>
        <p:spPr bwMode="auto">
          <a:xfrm>
            <a:off x="2484439" y="2778919"/>
            <a:ext cx="1296987" cy="927497"/>
          </a:xfrm>
          <a:prstGeom prst="ellips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Elipsa 33"/>
          <p:cNvSpPr/>
          <p:nvPr/>
        </p:nvSpPr>
        <p:spPr bwMode="auto">
          <a:xfrm>
            <a:off x="5915026" y="2351485"/>
            <a:ext cx="144463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Elipsa 34"/>
          <p:cNvSpPr/>
          <p:nvPr/>
        </p:nvSpPr>
        <p:spPr bwMode="auto">
          <a:xfrm>
            <a:off x="6135688" y="2235994"/>
            <a:ext cx="144462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Elipsa 35"/>
          <p:cNvSpPr/>
          <p:nvPr/>
        </p:nvSpPr>
        <p:spPr bwMode="auto">
          <a:xfrm>
            <a:off x="6115051" y="2445544"/>
            <a:ext cx="144463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Elipsa 36"/>
          <p:cNvSpPr/>
          <p:nvPr/>
        </p:nvSpPr>
        <p:spPr bwMode="auto">
          <a:xfrm>
            <a:off x="6300788" y="2365773"/>
            <a:ext cx="144462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Elipsa 38"/>
          <p:cNvSpPr/>
          <p:nvPr/>
        </p:nvSpPr>
        <p:spPr bwMode="auto">
          <a:xfrm>
            <a:off x="6608763" y="2393157"/>
            <a:ext cx="144462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Elipsa 39"/>
          <p:cNvSpPr/>
          <p:nvPr/>
        </p:nvSpPr>
        <p:spPr bwMode="auto">
          <a:xfrm>
            <a:off x="6588126" y="2602707"/>
            <a:ext cx="144463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Elipsa 40"/>
          <p:cNvSpPr/>
          <p:nvPr/>
        </p:nvSpPr>
        <p:spPr bwMode="auto">
          <a:xfrm>
            <a:off x="6773863" y="2522935"/>
            <a:ext cx="144462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Elipsa 41"/>
          <p:cNvSpPr/>
          <p:nvPr/>
        </p:nvSpPr>
        <p:spPr bwMode="auto">
          <a:xfrm>
            <a:off x="5724526" y="2940844"/>
            <a:ext cx="144463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Elipsa 42"/>
          <p:cNvSpPr/>
          <p:nvPr/>
        </p:nvSpPr>
        <p:spPr bwMode="auto">
          <a:xfrm>
            <a:off x="5945188" y="2825353"/>
            <a:ext cx="144462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Elipsa 43"/>
          <p:cNvSpPr/>
          <p:nvPr/>
        </p:nvSpPr>
        <p:spPr bwMode="auto">
          <a:xfrm>
            <a:off x="5924551" y="3034903"/>
            <a:ext cx="144463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Elipsa 45"/>
          <p:cNvSpPr/>
          <p:nvPr/>
        </p:nvSpPr>
        <p:spPr bwMode="auto">
          <a:xfrm>
            <a:off x="6372226" y="2933701"/>
            <a:ext cx="144463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Elipsa 46"/>
          <p:cNvSpPr/>
          <p:nvPr/>
        </p:nvSpPr>
        <p:spPr bwMode="auto">
          <a:xfrm>
            <a:off x="6592888" y="2818210"/>
            <a:ext cx="144462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Elipsa 47"/>
          <p:cNvSpPr/>
          <p:nvPr/>
        </p:nvSpPr>
        <p:spPr bwMode="auto">
          <a:xfrm>
            <a:off x="6342063" y="2709863"/>
            <a:ext cx="144462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Elipsa 48"/>
          <p:cNvSpPr/>
          <p:nvPr/>
        </p:nvSpPr>
        <p:spPr bwMode="auto">
          <a:xfrm>
            <a:off x="6757988" y="2946797"/>
            <a:ext cx="144462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Elipsa 49"/>
          <p:cNvSpPr/>
          <p:nvPr/>
        </p:nvSpPr>
        <p:spPr bwMode="auto">
          <a:xfrm>
            <a:off x="2892426" y="2887266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Elipsa 51"/>
          <p:cNvSpPr/>
          <p:nvPr/>
        </p:nvSpPr>
        <p:spPr bwMode="auto">
          <a:xfrm>
            <a:off x="3092451" y="2981326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Elipsa 52"/>
          <p:cNvSpPr/>
          <p:nvPr/>
        </p:nvSpPr>
        <p:spPr bwMode="auto">
          <a:xfrm>
            <a:off x="3276601" y="2901553"/>
            <a:ext cx="144463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Elipsa 53"/>
          <p:cNvSpPr/>
          <p:nvPr/>
        </p:nvSpPr>
        <p:spPr bwMode="auto">
          <a:xfrm>
            <a:off x="2851151" y="3445669"/>
            <a:ext cx="142875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Elipsa 54"/>
          <p:cNvSpPr/>
          <p:nvPr/>
        </p:nvSpPr>
        <p:spPr bwMode="auto">
          <a:xfrm>
            <a:off x="3071814" y="3330179"/>
            <a:ext cx="142875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Elipsa 55"/>
          <p:cNvSpPr/>
          <p:nvPr/>
        </p:nvSpPr>
        <p:spPr bwMode="auto">
          <a:xfrm>
            <a:off x="3051176" y="3538538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Elipsa 56"/>
          <p:cNvSpPr/>
          <p:nvPr/>
        </p:nvSpPr>
        <p:spPr bwMode="auto">
          <a:xfrm>
            <a:off x="3235326" y="3458766"/>
            <a:ext cx="144463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Elipsa 57"/>
          <p:cNvSpPr/>
          <p:nvPr/>
        </p:nvSpPr>
        <p:spPr bwMode="auto">
          <a:xfrm>
            <a:off x="3636964" y="2302669"/>
            <a:ext cx="1296987" cy="945356"/>
          </a:xfrm>
          <a:prstGeom prst="ellips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Elipsa 58"/>
          <p:cNvSpPr/>
          <p:nvPr/>
        </p:nvSpPr>
        <p:spPr bwMode="auto">
          <a:xfrm>
            <a:off x="3852864" y="2578894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Elipsa 59"/>
          <p:cNvSpPr/>
          <p:nvPr/>
        </p:nvSpPr>
        <p:spPr bwMode="auto">
          <a:xfrm>
            <a:off x="4073526" y="2463403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Elipsa 60"/>
          <p:cNvSpPr/>
          <p:nvPr/>
        </p:nvSpPr>
        <p:spPr bwMode="auto">
          <a:xfrm>
            <a:off x="4052889" y="2672953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Elipsa 61"/>
          <p:cNvSpPr/>
          <p:nvPr/>
        </p:nvSpPr>
        <p:spPr bwMode="auto">
          <a:xfrm>
            <a:off x="4237038" y="2593182"/>
            <a:ext cx="144462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Elipsa 62"/>
          <p:cNvSpPr/>
          <p:nvPr/>
        </p:nvSpPr>
        <p:spPr bwMode="auto">
          <a:xfrm>
            <a:off x="3997326" y="3061098"/>
            <a:ext cx="142875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Elipsa 63"/>
          <p:cNvSpPr/>
          <p:nvPr/>
        </p:nvSpPr>
        <p:spPr bwMode="auto">
          <a:xfrm>
            <a:off x="4213226" y="2945607"/>
            <a:ext cx="144463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Elipsa 65"/>
          <p:cNvSpPr/>
          <p:nvPr/>
        </p:nvSpPr>
        <p:spPr bwMode="auto">
          <a:xfrm>
            <a:off x="4381501" y="3074194"/>
            <a:ext cx="144463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Elipsa 66"/>
          <p:cNvSpPr/>
          <p:nvPr/>
        </p:nvSpPr>
        <p:spPr bwMode="auto">
          <a:xfrm>
            <a:off x="2628901" y="1628776"/>
            <a:ext cx="1223963" cy="964406"/>
          </a:xfrm>
          <a:prstGeom prst="ellips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Elipsa 67"/>
          <p:cNvSpPr/>
          <p:nvPr/>
        </p:nvSpPr>
        <p:spPr bwMode="auto">
          <a:xfrm>
            <a:off x="3036889" y="1829992"/>
            <a:ext cx="142875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Elipsa 68"/>
          <p:cNvSpPr/>
          <p:nvPr/>
        </p:nvSpPr>
        <p:spPr bwMode="auto">
          <a:xfrm>
            <a:off x="3255963" y="1713310"/>
            <a:ext cx="144462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Elipsa 69"/>
          <p:cNvSpPr/>
          <p:nvPr/>
        </p:nvSpPr>
        <p:spPr bwMode="auto">
          <a:xfrm>
            <a:off x="3235326" y="1922860"/>
            <a:ext cx="144463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Elipsa 71"/>
          <p:cNvSpPr/>
          <p:nvPr/>
        </p:nvSpPr>
        <p:spPr bwMode="auto">
          <a:xfrm>
            <a:off x="2995614" y="2387203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Elipsa 72"/>
          <p:cNvSpPr/>
          <p:nvPr/>
        </p:nvSpPr>
        <p:spPr bwMode="auto">
          <a:xfrm>
            <a:off x="3214688" y="2271713"/>
            <a:ext cx="144462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Elipsa 73"/>
          <p:cNvSpPr/>
          <p:nvPr/>
        </p:nvSpPr>
        <p:spPr bwMode="auto">
          <a:xfrm>
            <a:off x="3194051" y="2480072"/>
            <a:ext cx="144463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Elipsa 74"/>
          <p:cNvSpPr/>
          <p:nvPr/>
        </p:nvSpPr>
        <p:spPr bwMode="auto">
          <a:xfrm>
            <a:off x="3465513" y="2228851"/>
            <a:ext cx="144462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Elipsa 75"/>
          <p:cNvSpPr/>
          <p:nvPr/>
        </p:nvSpPr>
        <p:spPr bwMode="auto">
          <a:xfrm>
            <a:off x="827089" y="3443288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Elipsa 76"/>
          <p:cNvSpPr/>
          <p:nvPr/>
        </p:nvSpPr>
        <p:spPr bwMode="auto">
          <a:xfrm>
            <a:off x="1047751" y="3327797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Elipsa 77"/>
          <p:cNvSpPr/>
          <p:nvPr/>
        </p:nvSpPr>
        <p:spPr bwMode="auto">
          <a:xfrm>
            <a:off x="1027114" y="3537348"/>
            <a:ext cx="142875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Elipsa 78"/>
          <p:cNvSpPr/>
          <p:nvPr/>
        </p:nvSpPr>
        <p:spPr bwMode="auto">
          <a:xfrm>
            <a:off x="1211263" y="3457576"/>
            <a:ext cx="144462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Elipsa 79"/>
          <p:cNvSpPr/>
          <p:nvPr/>
        </p:nvSpPr>
        <p:spPr bwMode="auto">
          <a:xfrm>
            <a:off x="153989" y="1559719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Elipsa 80"/>
          <p:cNvSpPr/>
          <p:nvPr/>
        </p:nvSpPr>
        <p:spPr bwMode="auto">
          <a:xfrm>
            <a:off x="374651" y="1444228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Elipsa 81"/>
          <p:cNvSpPr/>
          <p:nvPr/>
        </p:nvSpPr>
        <p:spPr bwMode="auto">
          <a:xfrm>
            <a:off x="354014" y="1653778"/>
            <a:ext cx="142875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Elipsa 84"/>
          <p:cNvSpPr/>
          <p:nvPr/>
        </p:nvSpPr>
        <p:spPr bwMode="auto">
          <a:xfrm>
            <a:off x="398463" y="3759994"/>
            <a:ext cx="144462" cy="10834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Elipsa 85"/>
          <p:cNvSpPr/>
          <p:nvPr/>
        </p:nvSpPr>
        <p:spPr bwMode="auto">
          <a:xfrm>
            <a:off x="377826" y="3969544"/>
            <a:ext cx="144463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Elipsa 86"/>
          <p:cNvSpPr/>
          <p:nvPr/>
        </p:nvSpPr>
        <p:spPr bwMode="auto">
          <a:xfrm>
            <a:off x="563563" y="3889773"/>
            <a:ext cx="144462" cy="1071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264" name="Łącznik prosty ze strzałką 87"/>
          <p:cNvCxnSpPr>
            <a:cxnSpLocks noChangeShapeType="1"/>
          </p:cNvCxnSpPr>
          <p:nvPr/>
        </p:nvCxnSpPr>
        <p:spPr bwMode="auto">
          <a:xfrm>
            <a:off x="323850" y="4516041"/>
            <a:ext cx="8351838" cy="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65" name="Łącznik prostoliniowy 88"/>
          <p:cNvCxnSpPr>
            <a:cxnSpLocks noChangeShapeType="1"/>
          </p:cNvCxnSpPr>
          <p:nvPr/>
        </p:nvCxnSpPr>
        <p:spPr bwMode="auto">
          <a:xfrm>
            <a:off x="2124075" y="4446985"/>
            <a:ext cx="0" cy="216694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66" name="Łącznik prostoliniowy 89"/>
          <p:cNvCxnSpPr>
            <a:cxnSpLocks noChangeShapeType="1"/>
          </p:cNvCxnSpPr>
          <p:nvPr/>
        </p:nvCxnSpPr>
        <p:spPr bwMode="auto">
          <a:xfrm>
            <a:off x="7308850" y="4407694"/>
            <a:ext cx="0" cy="216694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67" name="pole tekstowe 65"/>
          <p:cNvSpPr txBox="1">
            <a:spLocks noChangeArrowheads="1"/>
          </p:cNvSpPr>
          <p:nvPr/>
        </p:nvSpPr>
        <p:spPr bwMode="auto">
          <a:xfrm>
            <a:off x="395289" y="4593431"/>
            <a:ext cx="1728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altLang="pl-PL" sz="2000" dirty="0" smtClean="0"/>
              <a:t>2013 - 2014</a:t>
            </a:r>
            <a:endParaRPr lang="pl-PL" altLang="pl-PL" sz="2000" dirty="0"/>
          </a:p>
        </p:txBody>
      </p:sp>
      <p:sp>
        <p:nvSpPr>
          <p:cNvPr id="8268" name="pole tekstowe 65"/>
          <p:cNvSpPr txBox="1">
            <a:spLocks noChangeArrowheads="1"/>
          </p:cNvSpPr>
          <p:nvPr/>
        </p:nvSpPr>
        <p:spPr bwMode="auto">
          <a:xfrm>
            <a:off x="5508625" y="4556523"/>
            <a:ext cx="1728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altLang="pl-PL" sz="2000" dirty="0" smtClean="0"/>
              <a:t>2015 - 2016</a:t>
            </a:r>
            <a:endParaRPr lang="pl-PL" altLang="pl-PL" sz="2000" dirty="0"/>
          </a:p>
        </p:txBody>
      </p:sp>
      <p:sp>
        <p:nvSpPr>
          <p:cNvPr id="8269" name="pole tekstowe 65"/>
          <p:cNvSpPr txBox="1">
            <a:spLocks noChangeArrowheads="1"/>
          </p:cNvSpPr>
          <p:nvPr/>
        </p:nvSpPr>
        <p:spPr bwMode="auto">
          <a:xfrm>
            <a:off x="2698750" y="4592241"/>
            <a:ext cx="17287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altLang="pl-PL" sz="2000" dirty="0" smtClean="0"/>
              <a:t>2014 - 2015</a:t>
            </a:r>
            <a:endParaRPr lang="pl-PL" altLang="pl-PL" sz="2000" dirty="0"/>
          </a:p>
        </p:txBody>
      </p:sp>
      <p:sp>
        <p:nvSpPr>
          <p:cNvPr id="95" name="Strzałka w prawo 94"/>
          <p:cNvSpPr/>
          <p:nvPr/>
        </p:nvSpPr>
        <p:spPr bwMode="auto">
          <a:xfrm>
            <a:off x="1690689" y="2463404"/>
            <a:ext cx="287337" cy="51077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Strzałka w prawo 95"/>
          <p:cNvSpPr/>
          <p:nvPr/>
        </p:nvSpPr>
        <p:spPr bwMode="auto">
          <a:xfrm>
            <a:off x="4843464" y="2497833"/>
            <a:ext cx="288925" cy="51077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4925" y="678657"/>
            <a:ext cx="262413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b="1" dirty="0">
                <a:solidFill>
                  <a:srgbClr val="C00000"/>
                </a:solidFill>
              </a:rPr>
              <a:t>wsie typowane</a:t>
            </a:r>
          </a:p>
          <a:p>
            <a:pPr>
              <a:defRPr/>
            </a:pPr>
            <a:r>
              <a:rPr lang="pl-PL" b="1" dirty="0">
                <a:solidFill>
                  <a:srgbClr val="C00000"/>
                </a:solidFill>
              </a:rPr>
              <a:t>-  pula wyjściowa</a:t>
            </a:r>
            <a:endParaRPr lang="pl-PL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5271294" y="668893"/>
            <a:ext cx="2389187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wsie - potencjalni</a:t>
            </a:r>
            <a:r>
              <a:rPr lang="pl-PL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l-PL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uczestnicy SNW</a:t>
            </a:r>
          </a:p>
          <a:p>
            <a:pPr>
              <a:defRPr/>
            </a:pPr>
            <a:endParaRPr lang="pl-PL" dirty="0"/>
          </a:p>
        </p:txBody>
      </p:sp>
      <p:sp>
        <p:nvSpPr>
          <p:cNvPr id="31" name="pole tekstowe 30"/>
          <p:cNvSpPr txBox="1"/>
          <p:nvPr/>
        </p:nvSpPr>
        <p:spPr>
          <a:xfrm>
            <a:off x="1903919" y="1346374"/>
            <a:ext cx="440313" cy="3024336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>
              <a:defRPr/>
            </a:pPr>
            <a:r>
              <a:rPr lang="pl-PL" sz="1400" b="1" dirty="0"/>
              <a:t>PRESELEKCJA</a:t>
            </a:r>
          </a:p>
        </p:txBody>
      </p:sp>
      <p:sp>
        <p:nvSpPr>
          <p:cNvPr id="8278" name="pole tekstowe 65"/>
          <p:cNvSpPr txBox="1">
            <a:spLocks noChangeArrowheads="1"/>
          </p:cNvSpPr>
          <p:nvPr/>
        </p:nvSpPr>
        <p:spPr bwMode="auto">
          <a:xfrm>
            <a:off x="7371557" y="4554670"/>
            <a:ext cx="16763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altLang="pl-PL" sz="2000" dirty="0" smtClean="0"/>
              <a:t>2017</a:t>
            </a:r>
            <a:endParaRPr lang="pl-PL" altLang="pl-PL" sz="2000" dirty="0"/>
          </a:p>
        </p:txBody>
      </p:sp>
      <p:cxnSp>
        <p:nvCxnSpPr>
          <p:cNvPr id="8279" name="Łącznik prostoliniowy 89"/>
          <p:cNvCxnSpPr>
            <a:cxnSpLocks noChangeShapeType="1"/>
          </p:cNvCxnSpPr>
          <p:nvPr/>
        </p:nvCxnSpPr>
        <p:spPr bwMode="auto">
          <a:xfrm>
            <a:off x="5222481" y="4376737"/>
            <a:ext cx="0" cy="216694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80" name="pole tekstowe 90"/>
          <p:cNvSpPr txBox="1">
            <a:spLocks noChangeArrowheads="1"/>
          </p:cNvSpPr>
          <p:nvPr/>
        </p:nvSpPr>
        <p:spPr bwMode="auto">
          <a:xfrm>
            <a:off x="2339752" y="685800"/>
            <a:ext cx="27370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altLang="pl-PL" sz="1600" dirty="0">
                <a:solidFill>
                  <a:srgbClr val="C00000"/>
                </a:solidFill>
              </a:rPr>
              <a:t>wsie – uczestnicy projektów wdrożeniowych</a:t>
            </a:r>
          </a:p>
        </p:txBody>
      </p:sp>
      <p:sp>
        <p:nvSpPr>
          <p:cNvPr id="90" name="Elipsa 89"/>
          <p:cNvSpPr/>
          <p:nvPr/>
        </p:nvSpPr>
        <p:spPr bwMode="auto">
          <a:xfrm>
            <a:off x="7596189" y="2110979"/>
            <a:ext cx="1512887" cy="1122759"/>
          </a:xfrm>
          <a:prstGeom prst="ellipse">
            <a:avLst/>
          </a:prstGeom>
          <a:solidFill>
            <a:srgbClr val="99CC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pl-PL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SNW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Elipsa 92"/>
          <p:cNvSpPr/>
          <p:nvPr/>
        </p:nvSpPr>
        <p:spPr bwMode="auto">
          <a:xfrm>
            <a:off x="7943851" y="2326482"/>
            <a:ext cx="131763" cy="8810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Elipsa 96"/>
          <p:cNvSpPr/>
          <p:nvPr/>
        </p:nvSpPr>
        <p:spPr bwMode="auto">
          <a:xfrm>
            <a:off x="8143876" y="2420542"/>
            <a:ext cx="131763" cy="8691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Elipsa 97"/>
          <p:cNvSpPr/>
          <p:nvPr/>
        </p:nvSpPr>
        <p:spPr bwMode="auto">
          <a:xfrm>
            <a:off x="8329613" y="2340769"/>
            <a:ext cx="131762" cy="8691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Elipsa 98"/>
          <p:cNvSpPr/>
          <p:nvPr/>
        </p:nvSpPr>
        <p:spPr bwMode="auto">
          <a:xfrm>
            <a:off x="8637588" y="2368154"/>
            <a:ext cx="131762" cy="8810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Elipsa 99"/>
          <p:cNvSpPr/>
          <p:nvPr/>
        </p:nvSpPr>
        <p:spPr bwMode="auto">
          <a:xfrm>
            <a:off x="8686800" y="2463404"/>
            <a:ext cx="133350" cy="8810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" name="Elipsa 100"/>
          <p:cNvSpPr/>
          <p:nvPr/>
        </p:nvSpPr>
        <p:spPr bwMode="auto">
          <a:xfrm>
            <a:off x="8802688" y="2497931"/>
            <a:ext cx="131762" cy="8691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Elipsa 101"/>
          <p:cNvSpPr/>
          <p:nvPr/>
        </p:nvSpPr>
        <p:spPr bwMode="auto">
          <a:xfrm>
            <a:off x="7818438" y="2795588"/>
            <a:ext cx="133350" cy="8810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Elipsa 102"/>
          <p:cNvSpPr/>
          <p:nvPr/>
        </p:nvSpPr>
        <p:spPr bwMode="auto">
          <a:xfrm>
            <a:off x="7883525" y="2950369"/>
            <a:ext cx="133350" cy="8810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Elipsa 103"/>
          <p:cNvSpPr/>
          <p:nvPr/>
        </p:nvSpPr>
        <p:spPr bwMode="auto">
          <a:xfrm>
            <a:off x="8018463" y="2889648"/>
            <a:ext cx="133350" cy="8810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" name="Elipsa 104"/>
          <p:cNvSpPr/>
          <p:nvPr/>
        </p:nvSpPr>
        <p:spPr bwMode="auto">
          <a:xfrm>
            <a:off x="8401051" y="2908698"/>
            <a:ext cx="131763" cy="8810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Elipsa 105"/>
          <p:cNvSpPr/>
          <p:nvPr/>
        </p:nvSpPr>
        <p:spPr bwMode="auto">
          <a:xfrm>
            <a:off x="8621713" y="2793206"/>
            <a:ext cx="131762" cy="8691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Elipsa 107"/>
          <p:cNvSpPr/>
          <p:nvPr/>
        </p:nvSpPr>
        <p:spPr bwMode="auto">
          <a:xfrm>
            <a:off x="8786813" y="2921794"/>
            <a:ext cx="131762" cy="8810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pole tekstowe 108"/>
          <p:cNvSpPr txBox="1"/>
          <p:nvPr/>
        </p:nvSpPr>
        <p:spPr>
          <a:xfrm>
            <a:off x="4984050" y="1140322"/>
            <a:ext cx="476862" cy="3051608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>
              <a:defRPr/>
            </a:pPr>
            <a:r>
              <a:rPr lang="pl-PL" sz="1600" b="1" dirty="0" smtClean="0"/>
              <a:t>OCENA POT.</a:t>
            </a:r>
            <a:endParaRPr lang="pl-PL" sz="1600" b="1" dirty="0"/>
          </a:p>
        </p:txBody>
      </p:sp>
      <p:sp>
        <p:nvSpPr>
          <p:cNvPr id="110" name="Strzałka w prawo 109"/>
          <p:cNvSpPr/>
          <p:nvPr/>
        </p:nvSpPr>
        <p:spPr bwMode="auto">
          <a:xfrm>
            <a:off x="7288214" y="2463404"/>
            <a:ext cx="288925" cy="51077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163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1" t="11694" r="23022" b="6896"/>
          <a:stretch/>
        </p:blipFill>
        <p:spPr bwMode="auto">
          <a:xfrm>
            <a:off x="323528" y="1042545"/>
            <a:ext cx="4282646" cy="376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5" t="11198" r="23060" b="5468"/>
          <a:stretch/>
        </p:blipFill>
        <p:spPr bwMode="auto">
          <a:xfrm>
            <a:off x="4467610" y="894242"/>
            <a:ext cx="4591330" cy="419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848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555526"/>
          </a:xfrm>
        </p:spPr>
        <p:txBody>
          <a:bodyPr>
            <a:normAutofit fontScale="90000"/>
          </a:bodyPr>
          <a:lstStyle/>
          <a:p>
            <a:r>
              <a:rPr lang="pl-PL" sz="3200" b="1" dirty="0">
                <a:solidFill>
                  <a:srgbClr val="C00000"/>
                </a:solidFill>
              </a:rPr>
              <a:t>Droga do uczestnictwa w SNW </a:t>
            </a:r>
            <a:r>
              <a:rPr lang="pl-PL" sz="3200" b="1" dirty="0" smtClean="0">
                <a:solidFill>
                  <a:srgbClr val="C00000"/>
                </a:solidFill>
              </a:rPr>
              <a:t>: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55526"/>
            <a:ext cx="9144000" cy="33944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000" b="1" u="sng" dirty="0" smtClean="0"/>
              <a:t>Projekt wdrożeniowy - ocena </a:t>
            </a:r>
            <a:r>
              <a:rPr lang="pl-PL" sz="2000" b="1" u="sng" dirty="0"/>
              <a:t>ekspercka </a:t>
            </a:r>
            <a:r>
              <a:rPr lang="pl-PL" sz="2000" b="1" u="sng" dirty="0" smtClean="0"/>
              <a:t> predyspozycji</a:t>
            </a:r>
            <a:r>
              <a:rPr lang="pl-PL" sz="2000" b="1" dirty="0" smtClean="0"/>
              <a:t> (2014-2015)</a:t>
            </a:r>
          </a:p>
          <a:p>
            <a:pPr marL="0" indent="0" algn="ctr">
              <a:buNone/>
            </a:pPr>
            <a:r>
              <a:rPr lang="pl-PL" sz="2000" dirty="0"/>
              <a:t>(</a:t>
            </a:r>
            <a:r>
              <a:rPr lang="pl-PL" sz="2000" dirty="0" smtClean="0"/>
              <a:t>potwierdzenie istnienia walorów i </a:t>
            </a:r>
            <a:r>
              <a:rPr lang="pl-PL" sz="2000" dirty="0"/>
              <a:t>ustalenie </a:t>
            </a:r>
            <a:r>
              <a:rPr lang="pl-PL" sz="2000" dirty="0" smtClean="0"/>
              <a:t>deficytów)</a:t>
            </a:r>
            <a:endParaRPr lang="pl-PL" sz="2000" dirty="0"/>
          </a:p>
          <a:p>
            <a:pPr marL="0" indent="0" algn="ctr">
              <a:buNone/>
            </a:pPr>
            <a:r>
              <a:rPr lang="pl-PL" sz="2000" b="1" dirty="0">
                <a:solidFill>
                  <a:srgbClr val="C00000"/>
                </a:solidFill>
              </a:rPr>
              <a:t>↓</a:t>
            </a:r>
          </a:p>
          <a:p>
            <a:pPr marL="0" indent="0" algn="ctr">
              <a:buNone/>
            </a:pPr>
            <a:r>
              <a:rPr lang="pl-PL" sz="2000" b="1" dirty="0"/>
              <a:t>Sporządzenie i wdrożenie Planu </a:t>
            </a:r>
            <a:r>
              <a:rPr lang="pl-PL" sz="2000" b="1" dirty="0" smtClean="0"/>
              <a:t>Działań (2015)</a:t>
            </a:r>
            <a:endParaRPr lang="pl-PL" sz="2000" b="1" dirty="0"/>
          </a:p>
          <a:p>
            <a:pPr marL="0" indent="0" algn="ctr">
              <a:buNone/>
            </a:pPr>
            <a:r>
              <a:rPr lang="pl-PL" sz="2000" b="1" dirty="0">
                <a:solidFill>
                  <a:srgbClr val="C00000"/>
                </a:solidFill>
              </a:rPr>
              <a:t>↓</a:t>
            </a:r>
          </a:p>
          <a:p>
            <a:pPr marL="0" indent="0" algn="ctr">
              <a:buNone/>
            </a:pPr>
            <a:r>
              <a:rPr lang="pl-PL" sz="2000" b="1" dirty="0"/>
              <a:t>Spełnienie</a:t>
            </a:r>
            <a:r>
              <a:rPr lang="pl-PL" sz="2000" dirty="0"/>
              <a:t> </a:t>
            </a:r>
            <a:r>
              <a:rPr lang="pl-PL" sz="2000" b="1" dirty="0"/>
              <a:t>kryteriów </a:t>
            </a:r>
            <a:r>
              <a:rPr lang="pl-PL" sz="2000" b="1" dirty="0" smtClean="0"/>
              <a:t> uczestnictwa </a:t>
            </a:r>
          </a:p>
          <a:p>
            <a:pPr marL="0" indent="0" algn="ctr">
              <a:buNone/>
            </a:pPr>
            <a:r>
              <a:rPr lang="pl-PL" sz="2000" dirty="0"/>
              <a:t>(</a:t>
            </a:r>
            <a:r>
              <a:rPr lang="pl-PL" sz="2000" dirty="0" smtClean="0"/>
              <a:t>wykonanie Planu Działań; 2016)</a:t>
            </a:r>
            <a:endParaRPr lang="pl-PL" sz="2000" dirty="0"/>
          </a:p>
          <a:p>
            <a:pPr marL="0" indent="0" algn="ctr">
              <a:buNone/>
            </a:pPr>
            <a:r>
              <a:rPr lang="pl-PL" sz="2000" b="1" dirty="0" smtClean="0">
                <a:solidFill>
                  <a:srgbClr val="C00000"/>
                </a:solidFill>
              </a:rPr>
              <a:t>	 ↓ </a:t>
            </a:r>
            <a:r>
              <a:rPr lang="pl-PL" sz="2000" dirty="0" smtClean="0"/>
              <a:t>aplikacja</a:t>
            </a:r>
            <a:endParaRPr lang="pl-PL" sz="2000" dirty="0"/>
          </a:p>
          <a:p>
            <a:pPr marL="0" indent="0" algn="ctr">
              <a:buNone/>
            </a:pPr>
            <a:r>
              <a:rPr lang="pl-PL" sz="2000" b="1" dirty="0" smtClean="0"/>
              <a:t>Ocena akredytująca </a:t>
            </a:r>
            <a:r>
              <a:rPr lang="pl-PL" sz="2000" dirty="0" smtClean="0"/>
              <a:t> </a:t>
            </a:r>
            <a:r>
              <a:rPr lang="pl-PL" sz="2000" b="1" dirty="0"/>
              <a:t>organizatora sieci </a:t>
            </a:r>
            <a:r>
              <a:rPr lang="pl-PL" sz="2000" b="1" dirty="0" smtClean="0"/>
              <a:t>( od IX – XII 2016)</a:t>
            </a:r>
          </a:p>
          <a:p>
            <a:pPr marL="0" indent="0" algn="ctr">
              <a:buNone/>
            </a:pPr>
            <a:r>
              <a:rPr lang="pl-PL" sz="2000" dirty="0" smtClean="0"/>
              <a:t>potwierdzenie spełnienia ustalonego poziomu wymagań</a:t>
            </a:r>
          </a:p>
          <a:p>
            <a:pPr marL="0" indent="0" algn="ctr">
              <a:buNone/>
            </a:pPr>
            <a:r>
              <a:rPr lang="pl-PL" sz="2000" b="1" dirty="0" smtClean="0">
                <a:solidFill>
                  <a:srgbClr val="C00000"/>
                </a:solidFill>
              </a:rPr>
              <a:t>↓</a:t>
            </a:r>
          </a:p>
          <a:p>
            <a:pPr marL="0" indent="0" algn="ctr">
              <a:buNone/>
            </a:pPr>
            <a:r>
              <a:rPr lang="pl-PL" sz="2000" b="1" dirty="0" smtClean="0">
                <a:solidFill>
                  <a:srgbClr val="C00000"/>
                </a:solidFill>
              </a:rPr>
              <a:t>Działanie Sieci (2017)</a:t>
            </a:r>
            <a:endParaRPr lang="pl-PL" sz="20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pl-PL" sz="2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180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339502"/>
            <a:ext cx="8784976" cy="857250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>
                <a:solidFill>
                  <a:srgbClr val="C00000"/>
                </a:solidFill>
              </a:rPr>
              <a:t>Wieś -  uczestnik projektu wdrożeniowego </a:t>
            </a:r>
            <a:br>
              <a:rPr lang="pl-PL" sz="3200" b="1" dirty="0" smtClean="0">
                <a:solidFill>
                  <a:srgbClr val="C00000"/>
                </a:solidFill>
              </a:rPr>
            </a:br>
            <a:r>
              <a:rPr lang="pl-PL" sz="3200" b="1" dirty="0" smtClean="0">
                <a:solidFill>
                  <a:srgbClr val="C00000"/>
                </a:solidFill>
              </a:rPr>
              <a:t>jest zobowiązana: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419622"/>
            <a:ext cx="8229600" cy="280831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800" b="1" dirty="0" smtClean="0"/>
              <a:t>ETAP OCENY EKSPERCKIEJ</a:t>
            </a:r>
          </a:p>
          <a:p>
            <a:pPr lvl="0"/>
            <a:r>
              <a:rPr lang="pl-PL" sz="2800" dirty="0" smtClean="0"/>
              <a:t>zdefiniować powód pobytu </a:t>
            </a:r>
            <a:r>
              <a:rPr lang="pl-PL" sz="2800" dirty="0"/>
              <a:t>(</a:t>
            </a:r>
            <a:r>
              <a:rPr lang="pl-PL" sz="2800" dirty="0" smtClean="0"/>
              <a:t>zestawić opowieść),</a:t>
            </a:r>
          </a:p>
          <a:p>
            <a:pPr lvl="0"/>
            <a:r>
              <a:rPr lang="pl-PL" sz="2800" dirty="0"/>
              <a:t> wyznaczyć </a:t>
            </a:r>
            <a:r>
              <a:rPr lang="pl-PL" sz="2800" dirty="0" smtClean="0"/>
              <a:t>obszar udostępnienia wraz z trasą </a:t>
            </a:r>
            <a:r>
              <a:rPr lang="pl-PL" sz="2800" dirty="0"/>
              <a:t>udostępniającą walory (prezentującą opowieść</a:t>
            </a:r>
            <a:r>
              <a:rPr lang="pl-PL" sz="2800" dirty="0" smtClean="0"/>
              <a:t>).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878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6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t="8353" r="2928" b="10418"/>
          <a:stretch/>
        </p:blipFill>
        <p:spPr bwMode="auto">
          <a:xfrm>
            <a:off x="1" y="552893"/>
            <a:ext cx="9096990" cy="45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547664" y="149971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KARTA OCENY  MIEJSCOWOŚCI  Kamień </a:t>
            </a:r>
            <a:r>
              <a:rPr lang="pl-PL" dirty="0"/>
              <a:t>Ś</a:t>
            </a:r>
            <a:r>
              <a:rPr lang="pl-PL" dirty="0" smtClean="0"/>
              <a:t>ląski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441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2372" y="25365"/>
            <a:ext cx="8229600" cy="314137"/>
          </a:xfrm>
        </p:spPr>
        <p:txBody>
          <a:bodyPr>
            <a:noAutofit/>
          </a:bodyPr>
          <a:lstStyle/>
          <a:p>
            <a:r>
              <a:rPr lang="pl-PL" sz="1800" dirty="0" smtClean="0"/>
              <a:t>KARTA OCENY MIEJSCOWOŚCI  cd.</a:t>
            </a:r>
            <a:endParaRPr lang="pl-PL" sz="18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" t="8073" r="3807" b="10417"/>
          <a:stretch/>
        </p:blipFill>
        <p:spPr bwMode="auto">
          <a:xfrm>
            <a:off x="0" y="339502"/>
            <a:ext cx="9154344" cy="465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61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23528" y="31651"/>
            <a:ext cx="8229600" cy="579711"/>
          </a:xfrm>
        </p:spPr>
        <p:txBody>
          <a:bodyPr>
            <a:normAutofit/>
          </a:bodyPr>
          <a:lstStyle/>
          <a:p>
            <a:r>
              <a:rPr lang="pl-PL" sz="1800" dirty="0" smtClean="0"/>
              <a:t>KARTA OCENY MIEJSCOWOŚCI cd</a:t>
            </a:r>
            <a:endParaRPr lang="pl-PL" sz="18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t="14338" r="3645" b="11183"/>
          <a:stretch/>
        </p:blipFill>
        <p:spPr bwMode="auto">
          <a:xfrm>
            <a:off x="-35049" y="875538"/>
            <a:ext cx="9144000" cy="424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1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1"/>
          <p:cNvSpPr>
            <a:spLocks noGrp="1"/>
          </p:cNvSpPr>
          <p:nvPr>
            <p:ph type="title"/>
          </p:nvPr>
        </p:nvSpPr>
        <p:spPr>
          <a:xfrm>
            <a:off x="-108520" y="123478"/>
            <a:ext cx="9144000" cy="854075"/>
          </a:xfrm>
        </p:spPr>
        <p:txBody>
          <a:bodyPr>
            <a:normAutofit fontScale="90000"/>
          </a:bodyPr>
          <a:lstStyle/>
          <a:p>
            <a:r>
              <a:rPr lang="pl-PL" sz="2800" b="1" dirty="0" smtClean="0">
                <a:solidFill>
                  <a:srgbClr val="C00000"/>
                </a:solidFill>
                <a:latin typeface="Calibri" pitchFamily="34" charset="0"/>
              </a:rPr>
              <a:t>Wymagania uczestnictwa w sieci </a:t>
            </a:r>
            <a:br>
              <a:rPr lang="pl-PL" sz="2800" b="1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pl-PL" sz="2800" b="1" dirty="0">
                <a:solidFill>
                  <a:srgbClr val="C00000"/>
                </a:solidFill>
                <a:latin typeface="Calibri" pitchFamily="34" charset="0"/>
              </a:rPr>
              <a:t>P</a:t>
            </a:r>
            <a:r>
              <a:rPr lang="pl-PL" sz="2800" b="1" dirty="0" smtClean="0">
                <a:solidFill>
                  <a:srgbClr val="C00000"/>
                </a:solidFill>
                <a:latin typeface="Calibri" pitchFamily="34" charset="0"/>
              </a:rPr>
              <a:t>rojekt FAPA – faza potwierdzania potencjału</a:t>
            </a:r>
            <a:endParaRPr lang="pl-PL" sz="2800" dirty="0" smtClean="0">
              <a:solidFill>
                <a:srgbClr val="C00000"/>
              </a:solidFill>
            </a:endParaRPr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755576" y="1121569"/>
            <a:ext cx="8497218" cy="3597814"/>
            <a:chOff x="1270" y="6761"/>
            <a:chExt cx="10335" cy="4386"/>
          </a:xfrm>
        </p:grpSpPr>
        <p:sp>
          <p:nvSpPr>
            <p:cNvPr id="4" name="AutoShape 9"/>
            <p:cNvSpPr>
              <a:spLocks noChangeArrowheads="1"/>
            </p:cNvSpPr>
            <p:nvPr/>
          </p:nvSpPr>
          <p:spPr bwMode="auto">
            <a:xfrm>
              <a:off x="1270" y="6761"/>
              <a:ext cx="7239" cy="2028"/>
            </a:xfrm>
            <a:prstGeom prst="roundRect">
              <a:avLst>
                <a:gd name="adj" fmla="val 16667"/>
              </a:avLst>
            </a:prstGeom>
            <a:solidFill>
              <a:srgbClr val="365F91"/>
            </a:solidFill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/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pl-PL" sz="2000" b="1" kern="0" dirty="0">
                  <a:solidFill>
                    <a:schemeClr val="bg1"/>
                  </a:solidFill>
                  <a:ea typeface="Calibri" pitchFamily="34" charset="0"/>
                  <a:cs typeface="Times New Roman" pitchFamily="18" charset="0"/>
                </a:rPr>
                <a:t>KLIMAT</a:t>
              </a:r>
              <a:r>
                <a:rPr lang="pl-PL" sz="1100" kern="0" dirty="0">
                  <a:solidFill>
                    <a:schemeClr val="bg1"/>
                  </a:solidFill>
                </a:rPr>
                <a:t> 	</a:t>
              </a:r>
              <a:r>
                <a:rPr lang="pl-PL" b="1" kern="0" dirty="0" smtClean="0">
                  <a:solidFill>
                    <a:schemeClr val="bg1"/>
                  </a:solidFill>
                  <a:cs typeface="Times New Roman" pitchFamily="18" charset="0"/>
                </a:rPr>
                <a:t>15</a:t>
              </a:r>
              <a:r>
                <a:rPr lang="pl-PL" b="1" kern="0" dirty="0" smtClean="0">
                  <a:solidFill>
                    <a:schemeClr val="bg1"/>
                  </a:solidFill>
                  <a:ea typeface="Calibri" pitchFamily="34" charset="0"/>
                  <a:cs typeface="Times New Roman" pitchFamily="18" charset="0"/>
                </a:rPr>
                <a:t>% </a:t>
              </a:r>
              <a:endParaRPr lang="pl-PL" sz="2800" kern="0" dirty="0">
                <a:solidFill>
                  <a:schemeClr val="bg1"/>
                </a:solidFill>
              </a:endParaRPr>
            </a:p>
          </p:txBody>
        </p:sp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1951" y="7972"/>
              <a:ext cx="6017" cy="164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5B3D7"/>
                </a:gs>
                <a:gs pos="50000">
                  <a:srgbClr val="4F81BD"/>
                </a:gs>
                <a:gs pos="100000">
                  <a:srgbClr val="95B3D7"/>
                </a:gs>
              </a:gsLst>
              <a:lin ang="5400000" scaled="1"/>
            </a:gradFill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/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pl-PL" sz="2000" b="1" kern="0" dirty="0" smtClean="0">
                  <a:solidFill>
                    <a:sysClr val="windowText" lastClr="000000"/>
                  </a:solidFill>
                  <a:ea typeface="Calibri" pitchFamily="34" charset="0"/>
                  <a:cs typeface="Times New Roman" pitchFamily="18" charset="0"/>
                </a:rPr>
                <a:t>SPECYFIKA </a:t>
              </a:r>
              <a:r>
                <a:rPr lang="pl-PL" sz="1100" kern="0" dirty="0" smtClean="0">
                  <a:solidFill>
                    <a:sysClr val="windowText" lastClr="000000"/>
                  </a:solidFill>
                </a:rPr>
                <a:t> </a:t>
              </a:r>
              <a:r>
                <a:rPr lang="pl-PL" b="1" kern="0" dirty="0" smtClean="0">
                  <a:solidFill>
                    <a:sysClr val="windowText" lastClr="000000"/>
                  </a:solidFill>
                  <a:cs typeface="Times New Roman" pitchFamily="18" charset="0"/>
                </a:rPr>
                <a:t>15</a:t>
              </a:r>
              <a:r>
                <a:rPr lang="pl-PL" b="1" kern="0" dirty="0" smtClean="0">
                  <a:solidFill>
                    <a:sysClr val="windowText" lastClr="000000"/>
                  </a:solidFill>
                  <a:ea typeface="Calibri" pitchFamily="34" charset="0"/>
                  <a:cs typeface="Times New Roman" pitchFamily="18" charset="0"/>
                </a:rPr>
                <a:t>% </a:t>
              </a:r>
              <a:endParaRPr lang="pl-PL" sz="1100" kern="0" dirty="0">
                <a:solidFill>
                  <a:sysClr val="windowText" lastClr="000000"/>
                </a:solidFill>
              </a:endParaRPr>
            </a:p>
            <a:p>
              <a:pPr algn="ctr" eaLnBrk="0" hangingPunct="0">
                <a:defRPr/>
              </a:pPr>
              <a:r>
                <a:rPr lang="pl-PL" sz="3200" b="1" kern="0" dirty="0">
                  <a:solidFill>
                    <a:sysClr val="windowText" lastClr="000000"/>
                  </a:solidFill>
                  <a:ea typeface="Calibri" pitchFamily="34" charset="0"/>
                  <a:cs typeface="Arial" pitchFamily="34" charset="0"/>
                </a:rPr>
                <a:t> </a:t>
              </a:r>
              <a:endParaRPr lang="pl-PL" sz="2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AutoShape 7"/>
            <p:cNvSpPr>
              <a:spLocks noChangeArrowheads="1"/>
            </p:cNvSpPr>
            <p:nvPr/>
          </p:nvSpPr>
          <p:spPr bwMode="auto">
            <a:xfrm>
              <a:off x="2297" y="9072"/>
              <a:ext cx="5312" cy="207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5B3D7"/>
                </a:gs>
                <a:gs pos="50000">
                  <a:srgbClr val="DBE5F1"/>
                </a:gs>
                <a:gs pos="100000">
                  <a:srgbClr val="95B3D7"/>
                </a:gs>
              </a:gsLst>
              <a:lin ang="189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pl-PL" sz="2000" b="1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ZASÓB</a:t>
              </a:r>
              <a:r>
                <a:rPr lang="pl-PL" sz="11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pl-PL" sz="1100" dirty="0" smtClean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pl-PL" b="1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7</a:t>
              </a:r>
              <a:r>
                <a:rPr lang="pl-PL" b="1" dirty="0" smtClean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0</a:t>
              </a:r>
              <a:r>
                <a:rPr lang="pl-PL" b="1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% </a:t>
              </a:r>
              <a:endParaRPr lang="pl-PL" sz="11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pl-PL" b="1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 sposób udostępnienia (trasa) </a:t>
              </a:r>
              <a:r>
                <a:rPr lang="pl-PL" b="1" dirty="0" smtClean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– 20 %</a:t>
              </a:r>
              <a:endParaRPr lang="pl-PL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pl-PL" b="1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 infrastruktura pobytowa </a:t>
              </a:r>
              <a:r>
                <a:rPr lang="pl-PL" b="1" dirty="0" smtClean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– 20 %</a:t>
              </a:r>
              <a:endParaRPr lang="pl-PL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pl-PL" b="1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 ukształtowanie i wizerunek 	miejscowości - 30%</a:t>
              </a:r>
              <a:endParaRPr lang="pl-PL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endParaRPr>
            </a:p>
            <a:p>
              <a:pPr eaLnBrk="0" hangingPunct="0"/>
              <a:endParaRPr lang="pl-PL" sz="28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7" name="AutoShape 6"/>
            <p:cNvSpPr>
              <a:spLocks/>
            </p:cNvSpPr>
            <p:nvPr/>
          </p:nvSpPr>
          <p:spPr bwMode="auto">
            <a:xfrm>
              <a:off x="8977" y="6939"/>
              <a:ext cx="817" cy="3954"/>
            </a:xfrm>
            <a:prstGeom prst="rightBrace">
              <a:avLst>
                <a:gd name="adj1" fmla="val 40429"/>
                <a:gd name="adj2" fmla="val 50000"/>
              </a:avLst>
            </a:prstGeom>
            <a:noFill/>
            <a:ln w="19050">
              <a:solidFill>
                <a:srgbClr val="17365D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2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9779" y="8388"/>
              <a:ext cx="1826" cy="17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l-PL" b="1" kern="0" dirty="0" smtClean="0">
                <a:solidFill>
                  <a:sysClr val="windowText" lastClr="000000"/>
                </a:solidFill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defRPr/>
              </a:pPr>
              <a:r>
                <a:rPr lang="pl-PL" sz="2400" b="1" kern="0" dirty="0" smtClean="0">
                  <a:solidFill>
                    <a:srgbClr val="C00000"/>
                  </a:solidFill>
                  <a:ea typeface="Calibri" pitchFamily="34" charset="0"/>
                  <a:cs typeface="Times New Roman" pitchFamily="18" charset="0"/>
                </a:rPr>
                <a:t>min</a:t>
              </a:r>
              <a:r>
                <a:rPr lang="pl-PL" sz="2400" b="1" kern="0" dirty="0">
                  <a:solidFill>
                    <a:srgbClr val="C00000"/>
                  </a:solidFill>
                  <a:ea typeface="Calibri" pitchFamily="34" charset="0"/>
                  <a:cs typeface="Times New Roman" pitchFamily="18" charset="0"/>
                </a:rPr>
                <a:t>. </a:t>
              </a:r>
              <a:r>
                <a:rPr lang="pl-PL" sz="2400" b="1" kern="0" dirty="0" smtClean="0">
                  <a:solidFill>
                    <a:srgbClr val="C00000"/>
                  </a:solidFill>
                  <a:ea typeface="Calibri" pitchFamily="34" charset="0"/>
                  <a:cs typeface="Times New Roman" pitchFamily="18" charset="0"/>
                </a:rPr>
                <a:t>35 </a:t>
              </a:r>
              <a:r>
                <a:rPr lang="pl-PL" sz="2400" b="1" kern="0" dirty="0">
                  <a:solidFill>
                    <a:srgbClr val="C00000"/>
                  </a:solidFill>
                  <a:ea typeface="Calibri" pitchFamily="34" charset="0"/>
                  <a:cs typeface="Times New Roman" pitchFamily="18" charset="0"/>
                </a:rPr>
                <a:t>%</a:t>
              </a:r>
              <a:endParaRPr lang="pl-PL" sz="2400" b="1" kern="0" dirty="0">
                <a:solidFill>
                  <a:srgbClr val="C00000"/>
                </a:solidFill>
              </a:endParaRPr>
            </a:p>
            <a:p>
              <a:pPr eaLnBrk="0" hangingPunct="0">
                <a:defRPr/>
              </a:pPr>
              <a:endParaRPr lang="pl-PL" sz="28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Symbol zastępczy numeru slajd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281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39</a:t>
            </a:fld>
            <a:endParaRPr lang="pl-PL"/>
          </a:p>
        </p:txBody>
      </p:sp>
      <p:pic>
        <p:nvPicPr>
          <p:cNvPr id="5" name="Symbol zastępczy zawartości 4" descr="C:\0_Paweł\00_piękne wsie opolskie ocena\Image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49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a 24"/>
          <p:cNvGrpSpPr/>
          <p:nvPr/>
        </p:nvGrpSpPr>
        <p:grpSpPr>
          <a:xfrm>
            <a:off x="1979712" y="627534"/>
            <a:ext cx="7056760" cy="4320479"/>
            <a:chOff x="827088" y="1412875"/>
            <a:chExt cx="7416800" cy="4824413"/>
          </a:xfrm>
        </p:grpSpPr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7378" t="17390" r="7771" b="6088"/>
            <a:stretch>
              <a:fillRect/>
            </a:stretch>
          </p:blipFill>
          <p:spPr bwMode="auto">
            <a:xfrm>
              <a:off x="4572000" y="3860800"/>
              <a:ext cx="3671888" cy="2376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7669" t="16051" r="7974" b="5035"/>
            <a:stretch>
              <a:fillRect/>
            </a:stretch>
          </p:blipFill>
          <p:spPr bwMode="auto">
            <a:xfrm>
              <a:off x="4572000" y="1412875"/>
              <a:ext cx="3671888" cy="246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7661" t="12640" r="8069" b="13326"/>
            <a:stretch>
              <a:fillRect/>
            </a:stretch>
          </p:blipFill>
          <p:spPr bwMode="auto">
            <a:xfrm>
              <a:off x="827088" y="3860800"/>
              <a:ext cx="3744912" cy="2376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l="7344" t="16319" r="7680" b="5045"/>
            <a:stretch>
              <a:fillRect/>
            </a:stretch>
          </p:blipFill>
          <p:spPr bwMode="auto">
            <a:xfrm>
              <a:off x="900113" y="1412875"/>
              <a:ext cx="3671887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Prostokąt 29"/>
          <p:cNvSpPr/>
          <p:nvPr/>
        </p:nvSpPr>
        <p:spPr>
          <a:xfrm>
            <a:off x="32874" y="626418"/>
            <a:ext cx="1970130" cy="2185214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dirty="0" smtClean="0">
                <a:solidFill>
                  <a:srgbClr val="C00000"/>
                </a:solidFill>
              </a:rPr>
              <a:t>Jakość:</a:t>
            </a:r>
          </a:p>
          <a:p>
            <a:pPr>
              <a:defRPr/>
            </a:pPr>
            <a:r>
              <a:rPr lang="pl-PL" sz="2400" dirty="0" smtClean="0">
                <a:solidFill>
                  <a:prstClr val="black"/>
                </a:solidFill>
              </a:rPr>
              <a:t>Stan i </a:t>
            </a:r>
            <a:r>
              <a:rPr lang="pl-PL" sz="2400" dirty="0">
                <a:solidFill>
                  <a:prstClr val="black"/>
                </a:solidFill>
              </a:rPr>
              <a:t>ochrona dziedzictwa </a:t>
            </a:r>
            <a:r>
              <a:rPr lang="pl-PL" sz="2400" dirty="0" smtClean="0">
                <a:solidFill>
                  <a:prstClr val="black"/>
                </a:solidFill>
              </a:rPr>
              <a:t>kulturowego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pl-PL" sz="2000" dirty="0" smtClean="0">
                <a:solidFill>
                  <a:srgbClr val="C00000"/>
                </a:solidFill>
              </a:rPr>
              <a:t>układ urbanistyczny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Obraz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01" y="3362115"/>
            <a:ext cx="1876767" cy="178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6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339502"/>
            <a:ext cx="8784976" cy="857250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>
                <a:solidFill>
                  <a:srgbClr val="C00000"/>
                </a:solidFill>
              </a:rPr>
              <a:t>Wieś -  potencjalny uczestnik Sieci</a:t>
            </a:r>
            <a:br>
              <a:rPr lang="pl-PL" sz="3200" b="1" dirty="0" smtClean="0">
                <a:solidFill>
                  <a:srgbClr val="C00000"/>
                </a:solidFill>
              </a:rPr>
            </a:br>
            <a:r>
              <a:rPr lang="pl-PL" sz="3200" b="1" dirty="0" smtClean="0">
                <a:solidFill>
                  <a:srgbClr val="C00000"/>
                </a:solidFill>
              </a:rPr>
              <a:t>jest zobowiązana: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419622"/>
            <a:ext cx="8229600" cy="280831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400" b="1" dirty="0" smtClean="0"/>
              <a:t>ETAP PLANU DZIAŁANIA</a:t>
            </a:r>
            <a:endParaRPr lang="pl-PL" sz="2400" dirty="0" smtClean="0"/>
          </a:p>
          <a:p>
            <a:pPr lvl="0"/>
            <a:r>
              <a:rPr lang="pl-PL" sz="2400" dirty="0" smtClean="0"/>
              <a:t>poprawić walory wsi</a:t>
            </a:r>
          </a:p>
          <a:p>
            <a:pPr lvl="0"/>
            <a:r>
              <a:rPr lang="pl-PL" sz="2400" dirty="0" smtClean="0"/>
              <a:t>zapewnić </a:t>
            </a:r>
            <a:r>
              <a:rPr lang="pl-PL" sz="2400" dirty="0"/>
              <a:t>infrastrukturę pobytową (baza noclegowa i gastronomiczna i inne</a:t>
            </a:r>
            <a:r>
              <a:rPr lang="pl-PL" sz="2400" dirty="0" smtClean="0"/>
              <a:t>), </a:t>
            </a:r>
          </a:p>
          <a:p>
            <a:pPr lvl="0"/>
            <a:r>
              <a:rPr lang="pl-PL" sz="2400" dirty="0" smtClean="0"/>
              <a:t>skonstruować ofertę pobytu</a:t>
            </a:r>
            <a:r>
              <a:rPr lang="pl-PL" sz="2400" dirty="0"/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177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131640" y="2544227"/>
            <a:ext cx="8553705" cy="1008112"/>
            <a:chOff x="-5051" y="13703"/>
            <a:chExt cx="10282" cy="1266"/>
          </a:xfrm>
        </p:grpSpPr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-5051" y="13703"/>
              <a:ext cx="4220" cy="126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5B3D7"/>
                </a:gs>
                <a:gs pos="50000">
                  <a:srgbClr val="4F81BD"/>
                </a:gs>
                <a:gs pos="100000">
                  <a:srgbClr val="95B3D7"/>
                </a:gs>
              </a:gsLst>
              <a:lin ang="5400000" scaled="1"/>
            </a:gradFill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/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endParaRPr lang="pl-PL" sz="2400" dirty="0">
                <a:latin typeface="Calibri" pitchFamily="34" charset="0"/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11" y="13703"/>
              <a:ext cx="4220" cy="1266"/>
            </a:xfrm>
            <a:prstGeom prst="roundRect">
              <a:avLst>
                <a:gd name="adj" fmla="val 16667"/>
              </a:avLst>
            </a:prstGeom>
            <a:solidFill>
              <a:srgbClr val="365F91"/>
            </a:solidFill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/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endParaRPr lang="pl-PL" dirty="0">
                <a:latin typeface="Calibri" pitchFamily="34" charset="0"/>
              </a:endParaRPr>
            </a:p>
          </p:txBody>
        </p:sp>
      </p:grpSp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2438053" y="733693"/>
            <a:ext cx="3923928" cy="2004789"/>
          </a:xfrm>
          <a:prstGeom prst="roundRect">
            <a:avLst>
              <a:gd name="adj" fmla="val 16667"/>
            </a:avLst>
          </a:prstGeom>
          <a:solidFill>
            <a:srgbClr val="365F91"/>
          </a:solidFill>
          <a:ln w="12700">
            <a:solidFill>
              <a:srgbClr val="4F81BD"/>
            </a:solidFill>
            <a:round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/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PLAN </a:t>
            </a:r>
            <a:r>
              <a:rPr lang="pl-PL" sz="2400" b="1" dirty="0">
                <a:solidFill>
                  <a:schemeClr val="bg1"/>
                </a:solidFill>
              </a:rPr>
              <a:t>DZIAŁAŃ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na rzecz wypełnienia kryteriów uczestnictwa </a:t>
            </a:r>
            <a:endParaRPr lang="pl-PL" sz="2400" b="1" dirty="0" smtClean="0">
              <a:solidFill>
                <a:schemeClr val="bg1"/>
              </a:solidFill>
            </a:endParaRPr>
          </a:p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w sieci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41</a:t>
            </a:fld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39552" y="4515966"/>
            <a:ext cx="8229600" cy="857250"/>
          </a:xfrm>
        </p:spPr>
        <p:txBody>
          <a:bodyPr>
            <a:normAutofit/>
          </a:bodyPr>
          <a:lstStyle/>
          <a:p>
            <a:endParaRPr lang="pl-PL" sz="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75311" y="2764353"/>
            <a:ext cx="33843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działań wzmacniających walory</a:t>
            </a:r>
          </a:p>
          <a:p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309833" y="2764353"/>
            <a:ext cx="32403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Konstruowanie oferty pobytu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39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49188" y="2067694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pl-PL" sz="2800" dirty="0" smtClean="0"/>
              <a:t>1. zwymiarowanie deficytów</a:t>
            </a:r>
            <a:br>
              <a:rPr lang="pl-PL" sz="2800" dirty="0" smtClean="0"/>
            </a:br>
            <a:r>
              <a:rPr lang="pl-PL" sz="2800" dirty="0" smtClean="0"/>
              <a:t>2. Wybór elementów / aspektów  do poprawy</a:t>
            </a:r>
            <a:br>
              <a:rPr lang="pl-PL" sz="2800" dirty="0" smtClean="0"/>
            </a:br>
            <a:r>
              <a:rPr lang="pl-PL" sz="2800" dirty="0" smtClean="0"/>
              <a:t>3 Ustalenie działań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2771800" y="639147"/>
            <a:ext cx="33843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działań wzmacniających walory</a:t>
            </a:r>
          </a:p>
          <a:p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5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82410" y="1277531"/>
            <a:ext cx="3888432" cy="3189976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5B3D7"/>
              </a:gs>
              <a:gs pos="50000">
                <a:srgbClr val="DBE5F1"/>
              </a:gs>
              <a:gs pos="100000">
                <a:srgbClr val="95B3D7"/>
              </a:gs>
            </a:gsLst>
            <a:lin ang="18900000" scaled="1"/>
          </a:gradFill>
          <a:ln w="12700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r>
              <a:rPr lang="pl-PL" b="1" i="1" dirty="0" smtClean="0">
                <a:solidFill>
                  <a:schemeClr val="bg1"/>
                </a:solidFill>
                <a:latin typeface="Calibri" pitchFamily="34" charset="0"/>
              </a:rPr>
              <a:t>Rozwój wewnętrzny miejscowości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2" name="Tytuł 11"/>
          <p:cNvSpPr>
            <a:spLocks noGrp="1"/>
          </p:cNvSpPr>
          <p:nvPr>
            <p:ph type="title"/>
          </p:nvPr>
        </p:nvSpPr>
        <p:spPr>
          <a:xfrm>
            <a:off x="495520" y="195486"/>
            <a:ext cx="8496300" cy="854075"/>
          </a:xfrm>
        </p:spPr>
        <p:txBody>
          <a:bodyPr>
            <a:normAutofit/>
          </a:bodyPr>
          <a:lstStyle/>
          <a:p>
            <a:pPr algn="l"/>
            <a:r>
              <a:rPr lang="pl-PL" sz="2800" b="1" dirty="0" smtClean="0">
                <a:solidFill>
                  <a:srgbClr val="C00000"/>
                </a:solidFill>
              </a:rPr>
              <a:t>Mechanizm spełnienia wymagań uczestnictwa w SNW</a:t>
            </a:r>
          </a:p>
        </p:txBody>
      </p:sp>
      <p:grpSp>
        <p:nvGrpSpPr>
          <p:cNvPr id="3" name="Grupa 43"/>
          <p:cNvGrpSpPr>
            <a:grpSpLocks/>
          </p:cNvGrpSpPr>
          <p:nvPr/>
        </p:nvGrpSpPr>
        <p:grpSpPr bwMode="auto">
          <a:xfrm>
            <a:off x="3603298" y="1124719"/>
            <a:ext cx="5416221" cy="3251215"/>
            <a:chOff x="-515495" y="1918335"/>
            <a:chExt cx="4133763" cy="1818640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458856" y="1918335"/>
              <a:ext cx="3159412" cy="1818640"/>
              <a:chOff x="467" y="11701"/>
              <a:chExt cx="4976" cy="2864"/>
            </a:xfrm>
          </p:grpSpPr>
          <p:sp>
            <p:nvSpPr>
              <p:cNvPr id="11" name="AutoShape 8"/>
              <p:cNvSpPr>
                <a:spLocks noChangeArrowheads="1"/>
              </p:cNvSpPr>
              <p:nvPr/>
            </p:nvSpPr>
            <p:spPr bwMode="auto">
              <a:xfrm>
                <a:off x="467" y="11701"/>
                <a:ext cx="4976" cy="183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5B3D7"/>
                  </a:gs>
                  <a:gs pos="50000">
                    <a:srgbClr val="DBE5F1"/>
                  </a:gs>
                  <a:gs pos="100000">
                    <a:srgbClr val="95B3D7"/>
                  </a:gs>
                </a:gsLst>
                <a:lin ang="18900000" scaled="1"/>
              </a:gradFill>
              <a:ln w="12700">
                <a:solidFill>
                  <a:srgbClr val="95B3D7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algn="ctr"/>
                <a:r>
                  <a:rPr lang="pl-PL" sz="2400" b="1" dirty="0">
                    <a:solidFill>
                      <a:srgbClr val="000000"/>
                    </a:solidFill>
                    <a:latin typeface="Calibri" pitchFamily="34" charset="0"/>
                  </a:rPr>
                  <a:t>ZASÓB</a:t>
                </a:r>
              </a:p>
              <a:p>
                <a:r>
                  <a:rPr lang="pl-PL" sz="1600" b="1" dirty="0">
                    <a:solidFill>
                      <a:srgbClr val="000000"/>
                    </a:solidFill>
                    <a:latin typeface="Calibri" pitchFamily="34" charset="0"/>
                  </a:rPr>
                  <a:t>1.Ukształtowanie przestrzenne </a:t>
                </a:r>
              </a:p>
              <a:p>
                <a:r>
                  <a:rPr lang="pl-PL" sz="1600" b="1" dirty="0">
                    <a:solidFill>
                      <a:srgbClr val="000000"/>
                    </a:solidFill>
                    <a:latin typeface="Calibri" pitchFamily="34" charset="0"/>
                  </a:rPr>
                  <a:t>i wizerunek miejscowości </a:t>
                </a:r>
                <a:r>
                  <a:rPr lang="pl-PL" sz="16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        </a:t>
                </a:r>
                <a:r>
                  <a:rPr lang="pl-PL" sz="16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min 18 (3/5)</a:t>
                </a:r>
              </a:p>
              <a:p>
                <a:r>
                  <a:rPr lang="pl-PL" sz="16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2. Infrastruktura pobytowa      </a:t>
                </a:r>
                <a:r>
                  <a:rPr lang="pl-PL" sz="16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min 10 (1/2)</a:t>
                </a:r>
              </a:p>
              <a:p>
                <a:r>
                  <a:rPr lang="pl-PL" sz="16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3</a:t>
                </a:r>
                <a:r>
                  <a:rPr lang="pl-PL" sz="1600" b="1" dirty="0">
                    <a:solidFill>
                      <a:srgbClr val="000000"/>
                    </a:solidFill>
                    <a:latin typeface="Calibri" pitchFamily="34" charset="0"/>
                  </a:rPr>
                  <a:t>. Infrastruktura </a:t>
                </a:r>
                <a:r>
                  <a:rPr lang="pl-PL" sz="16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udostępnienia (</a:t>
                </a:r>
                <a:r>
                  <a:rPr lang="pl-PL" sz="1600" b="1" dirty="0">
                    <a:solidFill>
                      <a:srgbClr val="000000"/>
                    </a:solidFill>
                    <a:latin typeface="Calibri" pitchFamily="34" charset="0"/>
                  </a:rPr>
                  <a:t>trasa) </a:t>
                </a:r>
                <a:endParaRPr lang="pl-PL" sz="1600" b="1" dirty="0" smtClean="0">
                  <a:solidFill>
                    <a:srgbClr val="000000"/>
                  </a:solidFill>
                  <a:latin typeface="Calibri" pitchFamily="34" charset="0"/>
                </a:endParaRPr>
              </a:p>
              <a:p>
                <a:r>
                  <a:rPr lang="pl-PL" sz="1600" b="1" dirty="0">
                    <a:solidFill>
                      <a:srgbClr val="000000"/>
                    </a:solidFill>
                    <a:latin typeface="Calibri" pitchFamily="34" charset="0"/>
                  </a:rPr>
                  <a:t>	</a:t>
                </a:r>
                <a:r>
                  <a:rPr lang="pl-PL" sz="16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	               </a:t>
                </a:r>
                <a:r>
                  <a:rPr lang="pl-PL" sz="16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min 12 (3/5)</a:t>
                </a:r>
                <a:endParaRPr lang="pl-PL" sz="1600" b="1" dirty="0">
                  <a:solidFill>
                    <a:srgbClr val="C00000"/>
                  </a:solidFill>
                  <a:latin typeface="Calibri" pitchFamily="34" charset="0"/>
                </a:endParaRPr>
              </a:p>
              <a:p>
                <a:r>
                  <a:rPr lang="pl-PL" sz="16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r>
                  <a:rPr lang="pl-PL" sz="1600" b="1" dirty="0">
                    <a:solidFill>
                      <a:srgbClr val="000000"/>
                    </a:solidFill>
                    <a:latin typeface="Calibri" pitchFamily="34" charset="0"/>
                  </a:rPr>
                  <a:t>	</a:t>
                </a:r>
              </a:p>
              <a:p>
                <a:endParaRPr lang="pl-PL" sz="3600" dirty="0">
                  <a:latin typeface="Calibri" pitchFamily="34" charset="0"/>
                </a:endParaRPr>
              </a:p>
            </p:txBody>
          </p:sp>
          <p:sp>
            <p:nvSpPr>
              <p:cNvPr id="10" name="AutoShape 7"/>
              <p:cNvSpPr>
                <a:spLocks noChangeArrowheads="1"/>
              </p:cNvSpPr>
              <p:nvPr/>
            </p:nvSpPr>
            <p:spPr bwMode="auto">
              <a:xfrm>
                <a:off x="1050" y="13305"/>
                <a:ext cx="4220" cy="82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5B3D7"/>
                  </a:gs>
                  <a:gs pos="50000">
                    <a:srgbClr val="4F81BD"/>
                  </a:gs>
                  <a:gs pos="100000">
                    <a:srgbClr val="95B3D7"/>
                  </a:gs>
                </a:gsLst>
                <a:lin ang="5400000" scaled="1"/>
              </a:gradFill>
              <a:ln w="12700">
                <a:solidFill>
                  <a:srgbClr val="4F81BD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243F60"/>
                </a:outerShdw>
              </a:effectLst>
            </p:spPr>
            <p:txBody>
              <a:bodyPr/>
              <a:lstStyle/>
              <a:p>
                <a:pPr algn="ctr">
                  <a:spcAft>
                    <a:spcPts val="1000"/>
                  </a:spcAft>
                </a:pPr>
                <a:r>
                  <a:rPr lang="pl-PL" sz="2400" b="1" dirty="0" smtClean="0">
                    <a:latin typeface="Calibri" pitchFamily="34" charset="0"/>
                  </a:rPr>
                  <a:t>SPECYFIKA 	</a:t>
                </a:r>
                <a:r>
                  <a:rPr lang="pl-PL" sz="16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min </a:t>
                </a:r>
                <a:r>
                  <a:rPr lang="pl-PL" sz="1600" b="1" dirty="0">
                    <a:solidFill>
                      <a:srgbClr val="C00000"/>
                    </a:solidFill>
                    <a:latin typeface="Calibri" pitchFamily="34" charset="0"/>
                  </a:rPr>
                  <a:t>9</a:t>
                </a:r>
                <a:r>
                  <a:rPr lang="pl-PL" sz="16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  (3/5)</a:t>
                </a:r>
                <a:endParaRPr lang="pl-PL" sz="1600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" name="AutoShape 6"/>
              <p:cNvSpPr>
                <a:spLocks noChangeArrowheads="1"/>
              </p:cNvSpPr>
              <p:nvPr/>
            </p:nvSpPr>
            <p:spPr bwMode="auto">
              <a:xfrm>
                <a:off x="1011" y="13959"/>
                <a:ext cx="4220" cy="606"/>
              </a:xfrm>
              <a:prstGeom prst="roundRect">
                <a:avLst>
                  <a:gd name="adj" fmla="val 16667"/>
                </a:avLst>
              </a:prstGeom>
              <a:solidFill>
                <a:srgbClr val="365F91"/>
              </a:solidFill>
              <a:ln w="12700">
                <a:solidFill>
                  <a:srgbClr val="4F81BD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243F60"/>
                </a:outerShdw>
              </a:effectLst>
            </p:spPr>
            <p:txBody>
              <a:bodyPr/>
              <a:lstStyle/>
              <a:p>
                <a:pPr algn="ctr">
                  <a:spcAft>
                    <a:spcPts val="1000"/>
                  </a:spcAft>
                </a:pPr>
                <a:r>
                  <a:rPr lang="pl-PL" sz="2400" b="1" dirty="0" smtClean="0">
                    <a:latin typeface="Calibri" pitchFamily="34" charset="0"/>
                  </a:rPr>
                  <a:t>KLIMAT 	</a:t>
                </a:r>
                <a:r>
                  <a:rPr lang="pl-PL" sz="16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min </a:t>
                </a:r>
                <a:r>
                  <a:rPr lang="pl-PL" sz="1600" b="1" dirty="0">
                    <a:solidFill>
                      <a:srgbClr val="C00000"/>
                    </a:solidFill>
                    <a:latin typeface="Calibri" pitchFamily="34" charset="0"/>
                  </a:rPr>
                  <a:t>9</a:t>
                </a:r>
                <a:r>
                  <a:rPr lang="pl-PL" sz="16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 (3/5)</a:t>
                </a:r>
                <a:endParaRPr lang="pl-PL" sz="1600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-515495" y="2445809"/>
              <a:ext cx="1099158" cy="237876"/>
            </a:xfrm>
            <a:prstGeom prst="rightArrow">
              <a:avLst>
                <a:gd name="adj1" fmla="val 50000"/>
                <a:gd name="adj2" fmla="val 25000"/>
              </a:avLst>
            </a:prstGeom>
            <a:gradFill rotWithShape="0">
              <a:gsLst>
                <a:gs pos="0">
                  <a:srgbClr val="B2A1C7"/>
                </a:gs>
                <a:gs pos="50000">
                  <a:srgbClr val="E5DFEC"/>
                </a:gs>
                <a:gs pos="100000">
                  <a:srgbClr val="B2A1C7"/>
                </a:gs>
              </a:gsLst>
              <a:lin ang="18900000" scaled="1"/>
            </a:gradFill>
            <a:ln w="12700">
              <a:solidFill>
                <a:srgbClr val="B2A1C7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3F3151">
                  <a:alpha val="50000"/>
                </a:srgbClr>
              </a:outerShdw>
            </a:effectLst>
          </p:spPr>
          <p:txBody>
            <a:bodyPr/>
            <a:lstStyle/>
            <a:p>
              <a:endParaRPr lang="pl-PL">
                <a:latin typeface="Calibri" pitchFamily="34" charset="0"/>
              </a:endParaRPr>
            </a:p>
          </p:txBody>
        </p:sp>
      </p:grp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3534880" y="3184922"/>
            <a:ext cx="1789763" cy="425255"/>
          </a:xfrm>
          <a:prstGeom prst="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B2A1C7"/>
              </a:gs>
              <a:gs pos="50000">
                <a:srgbClr val="E5DFEC"/>
              </a:gs>
              <a:gs pos="100000">
                <a:srgbClr val="B2A1C7"/>
              </a:gs>
            </a:gsLst>
            <a:lin ang="189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518372" y="1861261"/>
            <a:ext cx="3016508" cy="2351785"/>
          </a:xfrm>
          <a:prstGeom prst="roundRect">
            <a:avLst>
              <a:gd name="adj" fmla="val 16667"/>
            </a:avLst>
          </a:prstGeom>
          <a:solidFill>
            <a:srgbClr val="365F91"/>
          </a:solidFill>
          <a:ln w="12700">
            <a:solidFill>
              <a:srgbClr val="4F81BD"/>
            </a:solidFill>
            <a:round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/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PLAN </a:t>
            </a:r>
            <a:r>
              <a:rPr lang="pl-PL" sz="2400" b="1" dirty="0">
                <a:solidFill>
                  <a:schemeClr val="bg1"/>
                </a:solidFill>
              </a:rPr>
              <a:t>DZIAŁAŃ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na rzecz wypełnienia kryteriów uczestnictwa w sieci</a:t>
            </a:r>
          </a:p>
          <a:p>
            <a:pPr algn="ctr">
              <a:spcAft>
                <a:spcPts val="1000"/>
              </a:spcAft>
            </a:pPr>
            <a:endParaRPr lang="pl-PL" sz="24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3553075" y="3695772"/>
            <a:ext cx="1748680" cy="372700"/>
          </a:xfrm>
          <a:prstGeom prst="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B2A1C7"/>
              </a:gs>
              <a:gs pos="50000">
                <a:srgbClr val="E5DFEC"/>
              </a:gs>
              <a:gs pos="100000">
                <a:srgbClr val="B2A1C7"/>
              </a:gs>
            </a:gsLst>
            <a:lin ang="189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5580112" y="4467507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 smtClean="0">
                <a:solidFill>
                  <a:srgbClr val="C00000"/>
                </a:solidFill>
              </a:rPr>
              <a:t>Minimum  65 </a:t>
            </a:r>
            <a:endParaRPr lang="pl-PL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8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555526"/>
          </a:xfrm>
        </p:spPr>
        <p:txBody>
          <a:bodyPr>
            <a:normAutofit fontScale="90000"/>
          </a:bodyPr>
          <a:lstStyle/>
          <a:p>
            <a:r>
              <a:rPr lang="pl-PL" sz="3200" b="1" dirty="0">
                <a:solidFill>
                  <a:srgbClr val="C00000"/>
                </a:solidFill>
              </a:rPr>
              <a:t>Droga do uczestnictwa w SNW </a:t>
            </a:r>
            <a:r>
              <a:rPr lang="pl-PL" sz="3200" b="1" dirty="0" smtClean="0">
                <a:solidFill>
                  <a:srgbClr val="C00000"/>
                </a:solidFill>
              </a:rPr>
              <a:t>: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55526"/>
            <a:ext cx="9144000" cy="33944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000" b="1" dirty="0" smtClean="0"/>
              <a:t>Projekt wdrożeniowy - ocena </a:t>
            </a:r>
            <a:r>
              <a:rPr lang="pl-PL" sz="2000" b="1" dirty="0"/>
              <a:t>ekspercka </a:t>
            </a:r>
            <a:r>
              <a:rPr lang="pl-PL" sz="2000" b="1" dirty="0" smtClean="0"/>
              <a:t> predyspozycji (2014-2015)</a:t>
            </a:r>
          </a:p>
          <a:p>
            <a:pPr marL="0" indent="0" algn="ctr">
              <a:buNone/>
            </a:pPr>
            <a:r>
              <a:rPr lang="pl-PL" sz="2000" dirty="0"/>
              <a:t>(</a:t>
            </a:r>
            <a:r>
              <a:rPr lang="pl-PL" sz="2000" dirty="0" smtClean="0"/>
              <a:t>potwierdzenie istnienia walorów i </a:t>
            </a:r>
            <a:r>
              <a:rPr lang="pl-PL" sz="2000" dirty="0"/>
              <a:t>ustalenie </a:t>
            </a:r>
            <a:r>
              <a:rPr lang="pl-PL" sz="2000" dirty="0" smtClean="0"/>
              <a:t>deficytów)</a:t>
            </a:r>
            <a:endParaRPr lang="pl-PL" sz="2000" dirty="0"/>
          </a:p>
          <a:p>
            <a:pPr marL="0" indent="0" algn="ctr">
              <a:buNone/>
            </a:pPr>
            <a:r>
              <a:rPr lang="pl-PL" sz="2000" b="1" dirty="0">
                <a:solidFill>
                  <a:srgbClr val="C00000"/>
                </a:solidFill>
              </a:rPr>
              <a:t>↓</a:t>
            </a:r>
          </a:p>
          <a:p>
            <a:pPr marL="0" indent="0" algn="ctr">
              <a:buNone/>
            </a:pPr>
            <a:r>
              <a:rPr lang="pl-PL" sz="2000" b="1" dirty="0"/>
              <a:t>Sporządzenie i wdrożenie Planu </a:t>
            </a:r>
            <a:r>
              <a:rPr lang="pl-PL" sz="2000" b="1" dirty="0" smtClean="0"/>
              <a:t>Działań (2015)</a:t>
            </a:r>
            <a:endParaRPr lang="pl-PL" sz="2000" b="1" dirty="0"/>
          </a:p>
          <a:p>
            <a:pPr marL="0" indent="0" algn="ctr">
              <a:buNone/>
            </a:pPr>
            <a:r>
              <a:rPr lang="pl-PL" sz="2000" b="1" dirty="0">
                <a:solidFill>
                  <a:srgbClr val="C00000"/>
                </a:solidFill>
              </a:rPr>
              <a:t>↓</a:t>
            </a:r>
          </a:p>
          <a:p>
            <a:pPr marL="0" indent="0" algn="ctr">
              <a:buNone/>
            </a:pPr>
            <a:r>
              <a:rPr lang="pl-PL" sz="2000" b="1" dirty="0"/>
              <a:t>Spełnienie</a:t>
            </a:r>
            <a:r>
              <a:rPr lang="pl-PL" sz="2000" dirty="0"/>
              <a:t> </a:t>
            </a:r>
            <a:r>
              <a:rPr lang="pl-PL" sz="2000" b="1" dirty="0"/>
              <a:t>kryteriów </a:t>
            </a:r>
            <a:r>
              <a:rPr lang="pl-PL" sz="2000" b="1" dirty="0" smtClean="0"/>
              <a:t> uczestnictwa </a:t>
            </a:r>
          </a:p>
          <a:p>
            <a:pPr marL="0" indent="0" algn="ctr">
              <a:buNone/>
            </a:pPr>
            <a:r>
              <a:rPr lang="pl-PL" sz="2000" dirty="0"/>
              <a:t>(</a:t>
            </a:r>
            <a:r>
              <a:rPr lang="pl-PL" sz="2000" dirty="0" smtClean="0"/>
              <a:t>wykonanie Planu Działań; 2016)</a:t>
            </a:r>
            <a:endParaRPr lang="pl-PL" sz="2000" dirty="0"/>
          </a:p>
          <a:p>
            <a:pPr marL="0" indent="0" algn="ctr">
              <a:buNone/>
            </a:pPr>
            <a:r>
              <a:rPr lang="pl-PL" sz="2000" b="1" dirty="0" smtClean="0">
                <a:solidFill>
                  <a:srgbClr val="C00000"/>
                </a:solidFill>
              </a:rPr>
              <a:t>	 ↓ </a:t>
            </a:r>
            <a:r>
              <a:rPr lang="pl-PL" sz="2000" dirty="0" smtClean="0"/>
              <a:t>aplikacja</a:t>
            </a:r>
            <a:endParaRPr lang="pl-PL" sz="2000" dirty="0"/>
          </a:p>
          <a:p>
            <a:pPr marL="0" indent="0" algn="ctr">
              <a:buNone/>
            </a:pPr>
            <a:r>
              <a:rPr lang="pl-PL" sz="2000" b="1" u="sng" dirty="0" smtClean="0"/>
              <a:t>Ocena akredytująca </a:t>
            </a:r>
            <a:r>
              <a:rPr lang="pl-PL" sz="2000" u="sng" dirty="0" smtClean="0"/>
              <a:t> </a:t>
            </a:r>
            <a:r>
              <a:rPr lang="pl-PL" sz="2000" b="1" u="sng" dirty="0"/>
              <a:t>organizatora sieci</a:t>
            </a:r>
            <a:r>
              <a:rPr lang="pl-PL" sz="2000" b="1" dirty="0"/>
              <a:t> </a:t>
            </a:r>
            <a:r>
              <a:rPr lang="pl-PL" sz="2000" b="1" dirty="0" smtClean="0"/>
              <a:t>(od IX – XII 2016)</a:t>
            </a:r>
          </a:p>
          <a:p>
            <a:pPr marL="0" indent="0" algn="ctr">
              <a:buNone/>
            </a:pPr>
            <a:r>
              <a:rPr lang="pl-PL" sz="2000" dirty="0" smtClean="0"/>
              <a:t>potwierdzenie spełnienia ustalonego poziomu wymagań</a:t>
            </a:r>
          </a:p>
          <a:p>
            <a:pPr marL="0" indent="0" algn="ctr">
              <a:buNone/>
            </a:pPr>
            <a:r>
              <a:rPr lang="pl-PL" sz="2000" b="1" dirty="0" smtClean="0">
                <a:solidFill>
                  <a:srgbClr val="C00000"/>
                </a:solidFill>
              </a:rPr>
              <a:t>↓</a:t>
            </a:r>
          </a:p>
          <a:p>
            <a:pPr marL="0" indent="0" algn="ctr">
              <a:buNone/>
            </a:pPr>
            <a:r>
              <a:rPr lang="pl-PL" sz="2000" b="1" dirty="0" smtClean="0">
                <a:solidFill>
                  <a:srgbClr val="C00000"/>
                </a:solidFill>
              </a:rPr>
              <a:t>Działanie w Sieci  ze statusem członka lub kandydata (2017)</a:t>
            </a:r>
            <a:endParaRPr lang="pl-PL" sz="20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pl-PL" sz="2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40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23478"/>
            <a:ext cx="8229600" cy="555526"/>
          </a:xfrm>
        </p:spPr>
        <p:txBody>
          <a:bodyPr>
            <a:normAutofit fontScale="90000"/>
          </a:bodyPr>
          <a:lstStyle/>
          <a:p>
            <a:r>
              <a:rPr lang="pl-PL" sz="3200" b="1" dirty="0">
                <a:solidFill>
                  <a:srgbClr val="C00000"/>
                </a:solidFill>
              </a:rPr>
              <a:t>Droga do uczestnictwa w SNW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411510"/>
            <a:ext cx="9144000" cy="33944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2000" b="1" dirty="0" smtClean="0"/>
          </a:p>
          <a:p>
            <a:pPr marL="0" indent="0" algn="ctr">
              <a:buNone/>
            </a:pPr>
            <a:r>
              <a:rPr lang="pl-PL" sz="2400" b="1" dirty="0" smtClean="0"/>
              <a:t>Ocena akredytująca </a:t>
            </a:r>
            <a:r>
              <a:rPr lang="pl-PL" sz="2400" dirty="0" smtClean="0"/>
              <a:t> </a:t>
            </a:r>
            <a:r>
              <a:rPr lang="pl-PL" sz="2400" b="1" dirty="0"/>
              <a:t>organizatora sieci </a:t>
            </a:r>
            <a:r>
              <a:rPr lang="pl-PL" sz="2400" b="1" dirty="0" smtClean="0"/>
              <a:t>(od IX – XII 2016)</a:t>
            </a:r>
          </a:p>
          <a:p>
            <a:pPr marL="0" indent="0" algn="ctr">
              <a:buNone/>
            </a:pPr>
            <a:r>
              <a:rPr lang="pl-PL" sz="2000" dirty="0" smtClean="0"/>
              <a:t>potwierdzenie spełnienia ustalonego poziomu wymagań</a:t>
            </a:r>
          </a:p>
          <a:p>
            <a:pPr marL="0" indent="0" algn="ctr">
              <a:buNone/>
            </a:pPr>
            <a:endParaRPr lang="pl-PL" sz="800" dirty="0" smtClean="0"/>
          </a:p>
          <a:p>
            <a:pPr marL="0" indent="0">
              <a:buNone/>
            </a:pPr>
            <a:r>
              <a:rPr lang="pl-PL" sz="2000" dirty="0" smtClean="0"/>
              <a:t>	</a:t>
            </a:r>
            <a:r>
              <a:rPr lang="pl-PL" sz="2000" u="sng" dirty="0" smtClean="0"/>
              <a:t>Dla statusu kandydata do SNW</a:t>
            </a:r>
            <a:r>
              <a:rPr lang="pl-PL" sz="2000" dirty="0" smtClean="0"/>
              <a:t>:</a:t>
            </a:r>
          </a:p>
          <a:p>
            <a:pPr marL="0" indent="0">
              <a:buNone/>
            </a:pPr>
            <a:r>
              <a:rPr lang="pl-PL" sz="2000" dirty="0" smtClean="0"/>
              <a:t>		- posiadanie oferty pobytu</a:t>
            </a:r>
          </a:p>
          <a:p>
            <a:pPr marL="0" indent="0">
              <a:buNone/>
            </a:pPr>
            <a:r>
              <a:rPr lang="pl-PL" sz="2000" dirty="0" smtClean="0"/>
              <a:t>		- uzyskanie minimum  wymaganych ocen w kluczowych aspektach</a:t>
            </a:r>
          </a:p>
          <a:p>
            <a:pPr marL="0" indent="0">
              <a:buNone/>
            </a:pPr>
            <a:r>
              <a:rPr lang="pl-PL" sz="2000" dirty="0"/>
              <a:t>	</a:t>
            </a:r>
            <a:r>
              <a:rPr lang="pl-PL" sz="2000" u="sng" dirty="0" smtClean="0"/>
              <a:t>Dla statusu uczestnika SNW:</a:t>
            </a:r>
          </a:p>
          <a:p>
            <a:pPr marL="0" indent="0">
              <a:buNone/>
            </a:pPr>
            <a:r>
              <a:rPr lang="pl-PL" sz="2000" dirty="0"/>
              <a:t>	</a:t>
            </a:r>
            <a:r>
              <a:rPr lang="pl-PL" sz="2000" dirty="0" smtClean="0"/>
              <a:t>	- posiadanie oferty pobytu</a:t>
            </a:r>
          </a:p>
          <a:p>
            <a:pPr marL="0" indent="0">
              <a:buNone/>
            </a:pPr>
            <a:r>
              <a:rPr lang="pl-PL" sz="2000" dirty="0"/>
              <a:t>	</a:t>
            </a:r>
            <a:r>
              <a:rPr lang="pl-PL" sz="2000" dirty="0" smtClean="0"/>
              <a:t>	- spełnienie kryteriów na poziomie 65 % </a:t>
            </a:r>
          </a:p>
          <a:p>
            <a:pPr marL="0" indent="0" algn="ctr">
              <a:buNone/>
            </a:pPr>
            <a:r>
              <a:rPr lang="pl-PL" sz="2000" b="1" dirty="0" smtClean="0">
                <a:solidFill>
                  <a:srgbClr val="C00000"/>
                </a:solidFill>
              </a:rPr>
              <a:t>↓</a:t>
            </a:r>
          </a:p>
          <a:p>
            <a:pPr marL="0" indent="0" algn="ctr">
              <a:buNone/>
            </a:pPr>
            <a:r>
              <a:rPr lang="pl-PL" sz="2000" b="1" dirty="0" smtClean="0">
                <a:solidFill>
                  <a:srgbClr val="C00000"/>
                </a:solidFill>
              </a:rPr>
              <a:t>Działanie Sieci (2017)</a:t>
            </a:r>
            <a:endParaRPr lang="pl-PL" sz="20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pl-PL" sz="2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40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dirty="0" smtClean="0">
                <a:solidFill>
                  <a:srgbClr val="C00000"/>
                </a:solidFill>
              </a:rPr>
              <a:t>Oczekiwania względem samorządów województw</a:t>
            </a: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400" dirty="0" smtClean="0"/>
              <a:t>Współdziałanie z przedstawicielem PSORW przy tworzeniu segmentu regionalnego SNW: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Typowanie kolejnych potencjalnych uczestników.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Wsparcie szkoleniowe rozwijające kapitał ludzki i społeczny wsi – potencjalnych uczestników Sieci.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 </a:t>
            </a:r>
            <a:r>
              <a:rPr lang="pl-PL" sz="2400" dirty="0"/>
              <a:t>Partycypacja w kosztach oceny </a:t>
            </a:r>
            <a:r>
              <a:rPr lang="pl-PL" sz="2400" dirty="0" smtClean="0"/>
              <a:t>eksperckiej.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Doradztwo fachowe przy opracowaniu i realizacji Planów Działania, w tym pomoc w tworzeniu oferty pobytu.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Promocja Sieci i ofert pobytu.</a:t>
            </a:r>
          </a:p>
          <a:p>
            <a:pPr marL="0" indent="0">
              <a:buNone/>
            </a:pPr>
            <a:endParaRPr lang="pl-PL" sz="900" smtClean="0"/>
          </a:p>
          <a:p>
            <a:pPr marL="0" indent="0">
              <a:buNone/>
            </a:pPr>
            <a:r>
              <a:rPr lang="pl-PL" sz="2400" dirty="0" smtClean="0"/>
              <a:t>Wsparcie dotacyjne przedsięwzięć określonych w Planie Działań.</a:t>
            </a:r>
            <a:endParaRPr lang="pl-PL" sz="2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4673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4"/>
          <p:cNvSpPr txBox="1">
            <a:spLocks noChangeArrowheads="1"/>
          </p:cNvSpPr>
          <p:nvPr/>
        </p:nvSpPr>
        <p:spPr bwMode="auto">
          <a:xfrm>
            <a:off x="2411413" y="2852738"/>
            <a:ext cx="4321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600" b="1">
                <a:latin typeface="Calibri" pitchFamily="34" charset="0"/>
              </a:rPr>
              <a:t>Dziękuję za uwagę</a:t>
            </a:r>
          </a:p>
        </p:txBody>
      </p:sp>
      <p:sp>
        <p:nvSpPr>
          <p:cNvPr id="3" name="pole tekstowe 5"/>
          <p:cNvSpPr txBox="1">
            <a:spLocks noChangeArrowheads="1"/>
          </p:cNvSpPr>
          <p:nvPr/>
        </p:nvSpPr>
        <p:spPr bwMode="auto">
          <a:xfrm>
            <a:off x="5148064" y="4011910"/>
            <a:ext cx="3168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 dirty="0">
                <a:latin typeface="Calibri" pitchFamily="34" charset="0"/>
              </a:rPr>
              <a:t>Ryszard Wilczyński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47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ajpiękniejszyche wsie francji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23477"/>
            <a:ext cx="6895703" cy="4772192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7504" y="4227934"/>
            <a:ext cx="187220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l-PL" sz="110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O</a:t>
            </a:r>
            <a:r>
              <a:rPr lang="pl-PL" sz="11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pracowanie na podstawie </a:t>
            </a:r>
            <a:r>
              <a:rPr lang="pl-PL" sz="11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  <a:hlinkClick r:id="rId3"/>
              </a:rPr>
              <a:t>www.les-plus-beaux-villages-de-france.org</a:t>
            </a:r>
            <a:r>
              <a:rPr lang="pl-PL" sz="11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 </a:t>
            </a:r>
            <a:endParaRPr lang="pl-PL" sz="16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6" name="Obraz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398706"/>
            <a:ext cx="1894796" cy="179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142317" y="123477"/>
            <a:ext cx="1837395" cy="224676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 dirty="0" smtClean="0">
                <a:solidFill>
                  <a:srgbClr val="C00000"/>
                </a:solidFill>
              </a:rPr>
              <a:t>Jakość:</a:t>
            </a:r>
          </a:p>
          <a:p>
            <a:pPr>
              <a:defRPr/>
            </a:pPr>
            <a:r>
              <a:rPr lang="pl-PL" sz="2000" dirty="0" smtClean="0">
                <a:solidFill>
                  <a:prstClr val="black"/>
                </a:solidFill>
              </a:rPr>
              <a:t>Stan </a:t>
            </a:r>
            <a:r>
              <a:rPr lang="pl-PL" sz="2000" dirty="0">
                <a:solidFill>
                  <a:prstClr val="black"/>
                </a:solidFill>
              </a:rPr>
              <a:t>i ochrona dziedzictwa </a:t>
            </a:r>
            <a:r>
              <a:rPr lang="pl-PL" sz="2000" dirty="0" smtClean="0">
                <a:solidFill>
                  <a:prstClr val="black"/>
                </a:solidFill>
              </a:rPr>
              <a:t>kulturowego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pl-PL" sz="2000" dirty="0" smtClean="0">
                <a:solidFill>
                  <a:srgbClr val="C00000"/>
                </a:solidFill>
              </a:rPr>
              <a:t>zabytkowa substancja budowlana</a:t>
            </a:r>
            <a:endParaRPr lang="pl-PL" sz="2000" dirty="0">
              <a:solidFill>
                <a:srgbClr val="C0000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07504" y="338922"/>
            <a:ext cx="2020783" cy="1200329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smtClean="0">
                <a:solidFill>
                  <a:srgbClr val="C00000"/>
                </a:solidFill>
                <a:ea typeface="Calibri" pitchFamily="34" charset="0"/>
                <a:cs typeface="Calibri" pitchFamily="34" charset="0"/>
              </a:rPr>
              <a:t>Jakość:</a:t>
            </a:r>
            <a:r>
              <a:rPr lang="pl-PL" sz="24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4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atrakcyjność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4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wydarzeń</a:t>
            </a:r>
            <a:endParaRPr lang="pl-PL" sz="24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3" name="Obraz 2" descr="Najpiękniejszyche wsie francji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0216" y="123478"/>
            <a:ext cx="6484053" cy="4896544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504" y="4227934"/>
            <a:ext cx="187220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l-PL" sz="110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O</a:t>
            </a:r>
            <a:r>
              <a:rPr lang="pl-PL" sz="11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pracowanie Karolina Rybak na podstawie </a:t>
            </a:r>
            <a:r>
              <a:rPr lang="pl-PL" sz="1100" dirty="0" err="1" smtClean="0">
                <a:solidFill>
                  <a:prstClr val="black"/>
                </a:solidFill>
                <a:ea typeface="Calibri" pitchFamily="34" charset="0"/>
                <a:cs typeface="Calibri" pitchFamily="34" charset="0"/>
                <a:hlinkClick r:id="rId3"/>
              </a:rPr>
              <a:t>www.les-plus-beaux-villages-de-france.org</a:t>
            </a:r>
            <a:r>
              <a:rPr lang="pl-PL" sz="11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 </a:t>
            </a:r>
            <a:endParaRPr lang="pl-PL" sz="16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5" name="Obraz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95686"/>
            <a:ext cx="1876767" cy="178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3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 rot="16200000">
            <a:off x="-1086144" y="3333351"/>
            <a:ext cx="30963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20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O</a:t>
            </a:r>
            <a:r>
              <a:rPr lang="pl-PL" sz="12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pracowanie i fot.  Karolina Rybak.</a:t>
            </a:r>
            <a:endParaRPr lang="pl-PL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3" name="Obraz 2" descr="Wsparcie dla lokalnych podmiotów gospodarczy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771550"/>
            <a:ext cx="8280920" cy="4252735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3568" y="95065"/>
            <a:ext cx="8352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smtClean="0">
                <a:solidFill>
                  <a:srgbClr val="C00000"/>
                </a:solidFill>
                <a:ea typeface="Calibri" pitchFamily="34" charset="0"/>
                <a:cs typeface="Calibri" pitchFamily="34" charset="0"/>
              </a:rPr>
              <a:t>Rozwój: </a:t>
            </a:r>
            <a:r>
              <a:rPr lang="pl-PL" sz="24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tworzenie koszyka produktów lokalnych</a:t>
            </a:r>
            <a:endParaRPr lang="pl-PL" sz="24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0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:\dla ARGE\Gotowe - prezentacja SNW i zdjecia\2013.08.06 jpg\Wizerunek, logo Sieci Najpiekniejszych Ws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5486"/>
            <a:ext cx="6624816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5669" y="328663"/>
            <a:ext cx="241176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smtClean="0">
                <a:solidFill>
                  <a:srgbClr val="C00000"/>
                </a:solidFill>
                <a:ea typeface="Calibri" pitchFamily="34" charset="0"/>
                <a:cs typeface="Calibri" pitchFamily="34" charset="0"/>
              </a:rPr>
              <a:t>Wizerunek:</a:t>
            </a:r>
            <a:r>
              <a:rPr lang="pl-PL" sz="2400" dirty="0" smtClean="0">
                <a:solidFill>
                  <a:srgbClr val="C00000"/>
                </a:solidFill>
                <a:ea typeface="Calibri" pitchFamily="34" charset="0"/>
                <a:cs typeface="Calibri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Kreacja marki </a:t>
            </a:r>
            <a:r>
              <a:rPr lang="pl-PL" sz="2000" b="1" dirty="0" err="1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premium</a:t>
            </a:r>
            <a:r>
              <a:rPr lang="pl-PL" sz="2000" b="1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 - </a:t>
            </a:r>
            <a:r>
              <a:rPr lang="pl-PL" sz="20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Sieci Najpiękniejszych Wsi Francji</a:t>
            </a:r>
            <a:endParaRPr lang="pl-PL" sz="20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42165" y="4659982"/>
            <a:ext cx="425148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l-PL" sz="110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O</a:t>
            </a:r>
            <a:r>
              <a:rPr lang="pl-PL" sz="11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pracowanie na podstawie </a:t>
            </a:r>
            <a:r>
              <a:rPr lang="pl-PL" sz="11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  <a:hlinkClick r:id="rId3"/>
              </a:rPr>
              <a:t>www.les-plus-beaux-villages-de-france.org</a:t>
            </a:r>
            <a:r>
              <a:rPr lang="pl-PL" sz="11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 </a:t>
            </a:r>
            <a:endParaRPr lang="pl-PL" sz="16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5" name="Obraz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113" y="2283562"/>
            <a:ext cx="197245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4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6250" t="2190" r="6250" b="5818"/>
          <a:stretch>
            <a:fillRect/>
          </a:stretch>
        </p:blipFill>
        <p:spPr bwMode="auto">
          <a:xfrm>
            <a:off x="66046" y="22058"/>
            <a:ext cx="353119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15"/>
          <p:cNvSpPr txBox="1">
            <a:spLocks noChangeArrowheads="1"/>
          </p:cNvSpPr>
          <p:nvPr/>
        </p:nvSpPr>
        <p:spPr bwMode="auto">
          <a:xfrm>
            <a:off x="4083633" y="292811"/>
            <a:ext cx="5060367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Calibri" pitchFamily="34" charset="0"/>
              </a:rPr>
              <a:t>2012: </a:t>
            </a:r>
            <a:r>
              <a:rPr lang="pl-PL" sz="2400" dirty="0" smtClean="0">
                <a:solidFill>
                  <a:srgbClr val="C00000"/>
                </a:solidFill>
                <a:latin typeface="Calibri" pitchFamily="34" charset="0"/>
              </a:rPr>
              <a:t>Koncepcja </a:t>
            </a:r>
            <a:r>
              <a:rPr lang="pl-PL" sz="2400" dirty="0">
                <a:solidFill>
                  <a:srgbClr val="C00000"/>
                </a:solidFill>
                <a:latin typeface="Calibri" pitchFamily="34" charset="0"/>
              </a:rPr>
              <a:t>utworzenia </a:t>
            </a:r>
            <a:r>
              <a:rPr lang="pl-PL" sz="2400" dirty="0" smtClean="0">
                <a:solidFill>
                  <a:srgbClr val="C00000"/>
                </a:solidFill>
                <a:latin typeface="Calibri" pitchFamily="34" charset="0"/>
              </a:rPr>
              <a:t>                   </a:t>
            </a:r>
            <a:r>
              <a:rPr lang="pl-PL" sz="2400" dirty="0">
                <a:solidFill>
                  <a:srgbClr val="C00000"/>
                </a:solidFill>
                <a:latin typeface="Calibri" pitchFamily="34" charset="0"/>
              </a:rPr>
              <a:t>Sieci </a:t>
            </a:r>
            <a:r>
              <a:rPr lang="pl-PL" sz="2400" dirty="0" smtClean="0">
                <a:solidFill>
                  <a:srgbClr val="C00000"/>
                </a:solidFill>
                <a:latin typeface="Calibri" pitchFamily="34" charset="0"/>
              </a:rPr>
              <a:t>Najpiękniejszych Wsi w Polsce</a:t>
            </a:r>
            <a:endParaRPr lang="pl-PL" sz="2400" dirty="0" smtClean="0">
              <a:latin typeface="Calibri" pitchFamily="34" charset="0"/>
            </a:endParaRPr>
          </a:p>
          <a:p>
            <a:endParaRPr lang="pl-PL" sz="2400" b="1" dirty="0" smtClean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pl-PL" sz="2400" dirty="0" smtClean="0">
                <a:latin typeface="Calibri" pitchFamily="34" charset="0"/>
              </a:rPr>
              <a:t>2013/14</a:t>
            </a:r>
            <a:r>
              <a:rPr lang="pl-PL" sz="2400" dirty="0">
                <a:latin typeface="Calibri" pitchFamily="34" charset="0"/>
              </a:rPr>
              <a:t>:</a:t>
            </a:r>
            <a:r>
              <a:rPr lang="pl-PL" sz="24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pl-PL" sz="2400" dirty="0" smtClean="0">
                <a:solidFill>
                  <a:srgbClr val="C00000"/>
                </a:solidFill>
                <a:latin typeface="Calibri" pitchFamily="34" charset="0"/>
              </a:rPr>
              <a:t> Działania </a:t>
            </a:r>
            <a:r>
              <a:rPr lang="pl-PL" sz="2400" dirty="0">
                <a:solidFill>
                  <a:srgbClr val="C00000"/>
                </a:solidFill>
                <a:latin typeface="Calibri" pitchFamily="34" charset="0"/>
              </a:rPr>
              <a:t>na rzecz utworzenia </a:t>
            </a:r>
            <a:r>
              <a:rPr lang="pl-PL" sz="2400" dirty="0" smtClean="0">
                <a:solidFill>
                  <a:srgbClr val="C00000"/>
                </a:solidFill>
                <a:latin typeface="Calibri" pitchFamily="34" charset="0"/>
              </a:rPr>
              <a:t>Sieci </a:t>
            </a:r>
          </a:p>
          <a:p>
            <a:endParaRPr lang="pl-PL" sz="24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pl-PL" sz="2400" dirty="0" smtClean="0">
                <a:latin typeface="Calibri" pitchFamily="34" charset="0"/>
              </a:rPr>
              <a:t>2015: </a:t>
            </a:r>
            <a:r>
              <a:rPr lang="pl-PL" sz="2400" dirty="0" smtClean="0">
                <a:solidFill>
                  <a:srgbClr val="C00000"/>
                </a:solidFill>
                <a:latin typeface="Calibri" pitchFamily="34" charset="0"/>
              </a:rPr>
              <a:t>Projekt FAPA; utworzenie przez PSORW</a:t>
            </a:r>
            <a:r>
              <a:rPr lang="pl-PL" sz="2400" dirty="0" smtClean="0">
                <a:latin typeface="Calibri" pitchFamily="34" charset="0"/>
              </a:rPr>
              <a:t> </a:t>
            </a:r>
            <a:r>
              <a:rPr lang="pl-PL" sz="2400" dirty="0" smtClean="0">
                <a:solidFill>
                  <a:srgbClr val="C00000"/>
                </a:solidFill>
                <a:latin typeface="Calibri" pitchFamily="34" charset="0"/>
              </a:rPr>
              <a:t>podmiotu</a:t>
            </a:r>
            <a:r>
              <a:rPr lang="pl-PL" sz="2400" dirty="0" smtClean="0">
                <a:latin typeface="Calibri" pitchFamily="34" charset="0"/>
              </a:rPr>
              <a:t> - </a:t>
            </a:r>
            <a:r>
              <a:rPr lang="pl-PL" sz="2400" dirty="0" smtClean="0">
                <a:solidFill>
                  <a:srgbClr val="C00000"/>
                </a:solidFill>
                <a:latin typeface="Calibri" pitchFamily="34" charset="0"/>
              </a:rPr>
              <a:t>operatora sieci </a:t>
            </a:r>
          </a:p>
          <a:p>
            <a:endParaRPr lang="pl-PL" sz="800" dirty="0" smtClean="0">
              <a:latin typeface="Calibri" pitchFamily="34" charset="0"/>
            </a:endParaRPr>
          </a:p>
          <a:p>
            <a:endParaRPr lang="pl-PL" sz="800" dirty="0" smtClean="0">
              <a:latin typeface="Calibri" pitchFamily="34" charset="0"/>
            </a:endParaRPr>
          </a:p>
        </p:txBody>
      </p:sp>
      <p:sp>
        <p:nvSpPr>
          <p:cNvPr id="4" name="pole tekstowe 6"/>
          <p:cNvSpPr txBox="1">
            <a:spLocks noChangeArrowheads="1"/>
          </p:cNvSpPr>
          <p:nvPr/>
        </p:nvSpPr>
        <p:spPr bwMode="auto">
          <a:xfrm>
            <a:off x="0" y="3919704"/>
            <a:ext cx="408363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000" b="1" u="sng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www.dziedzictwowsiopolskiej.p</a:t>
            </a:r>
            <a:r>
              <a:rPr lang="pl-PL" sz="2400" u="sng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l</a:t>
            </a:r>
            <a:endParaRPr lang="pl-PL" sz="2400" u="sng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C93-6AC3-4B78-8305-7384D3081C75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1461</Words>
  <Application>Microsoft Office PowerPoint</Application>
  <PresentationFormat>Pokaz na ekranie (16:9)</PresentationFormat>
  <Paragraphs>377</Paragraphs>
  <Slides>47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48" baseType="lpstr">
      <vt:lpstr>Motyw pakietu Office</vt:lpstr>
      <vt:lpstr>Sieć Najciekawszych Wsi  założenia i wdrażanie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Cele utworzenia Sieci</vt:lpstr>
      <vt:lpstr>Istota Sieci</vt:lpstr>
      <vt:lpstr>Metoda Sieci Najciekawszych Wsi    walory wsi:       zaangażowanie odbiorcy:</vt:lpstr>
      <vt:lpstr>Walory  wsi  </vt:lpstr>
      <vt:lpstr>Prezentacja programu PowerPoint</vt:lpstr>
      <vt:lpstr>Prezentacja programu PowerPoint</vt:lpstr>
      <vt:lpstr>Prezentacja programu PowerPoint</vt:lpstr>
      <vt:lpstr>  </vt:lpstr>
      <vt:lpstr>Walory  wsi  </vt:lpstr>
      <vt:lpstr>Prezentacja programu PowerPoint</vt:lpstr>
      <vt:lpstr>Prezentacja programu PowerPoint</vt:lpstr>
      <vt:lpstr>Walory  wsi  </vt:lpstr>
      <vt:lpstr>Prezentacja programu PowerPoint</vt:lpstr>
      <vt:lpstr>Charakter i rola opowieści</vt:lpstr>
      <vt:lpstr>Prezentacja programu PowerPoint</vt:lpstr>
      <vt:lpstr>Prezentacja programu PowerPoint</vt:lpstr>
      <vt:lpstr>Prezentacja programu PowerPoint</vt:lpstr>
      <vt:lpstr>Charakter i rola opowieści</vt:lpstr>
      <vt:lpstr>Droga do uczestnictwa w SNW</vt:lpstr>
      <vt:lpstr>Prezentacja programu PowerPoint</vt:lpstr>
      <vt:lpstr>Droga do uczestnictwa w SNW :</vt:lpstr>
      <vt:lpstr>Wieś -  uczestnik projektu wdrożeniowego  jest zobowiązana:</vt:lpstr>
      <vt:lpstr>Prezentacja programu PowerPoint</vt:lpstr>
      <vt:lpstr>KARTA OCENY MIEJSCOWOŚCI  cd.</vt:lpstr>
      <vt:lpstr>KARTA OCENY MIEJSCOWOŚCI cd</vt:lpstr>
      <vt:lpstr>Wymagania uczestnictwa w sieci  Projekt FAPA – faza potwierdzania potencjału</vt:lpstr>
      <vt:lpstr>Prezentacja programu PowerPoint</vt:lpstr>
      <vt:lpstr>Wieś -  potencjalny uczestnik Sieci jest zobowiązana:</vt:lpstr>
      <vt:lpstr>Prezentacja programu PowerPoint</vt:lpstr>
      <vt:lpstr>1. zwymiarowanie deficytów 2. Wybór elementów / aspektów  do poprawy 3 Ustalenie działań</vt:lpstr>
      <vt:lpstr>Mechanizm spełnienia wymagań uczestnictwa w SNW</vt:lpstr>
      <vt:lpstr>Droga do uczestnictwa w SNW :</vt:lpstr>
      <vt:lpstr>Droga do uczestnictwa w SNW </vt:lpstr>
      <vt:lpstr>Oczekiwania względem samorządów województw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Polska Sieć Najciekawszych Wsi   – europejski pomysł i nowa idea odnowie wsi</dc:title>
  <dc:creator>rnowowiejski</dc:creator>
  <cp:lastModifiedBy>Ryszard</cp:lastModifiedBy>
  <cp:revision>164</cp:revision>
  <dcterms:created xsi:type="dcterms:W3CDTF">2013-10-01T08:27:27Z</dcterms:created>
  <dcterms:modified xsi:type="dcterms:W3CDTF">2015-05-13T09:05:54Z</dcterms:modified>
</cp:coreProperties>
</file>